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79"/>
  </p:notesMasterIdLst>
  <p:handoutMasterIdLst>
    <p:handoutMasterId r:id="rId80"/>
  </p:handoutMasterIdLst>
  <p:sldIdLst>
    <p:sldId id="256" r:id="rId3"/>
    <p:sldId id="492" r:id="rId4"/>
    <p:sldId id="559" r:id="rId5"/>
    <p:sldId id="388" r:id="rId6"/>
    <p:sldId id="446" r:id="rId7"/>
    <p:sldId id="535" r:id="rId8"/>
    <p:sldId id="394" r:id="rId9"/>
    <p:sldId id="562" r:id="rId10"/>
    <p:sldId id="564" r:id="rId11"/>
    <p:sldId id="563" r:id="rId12"/>
    <p:sldId id="565" r:id="rId13"/>
    <p:sldId id="428" r:id="rId14"/>
    <p:sldId id="536" r:id="rId15"/>
    <p:sldId id="541" r:id="rId16"/>
    <p:sldId id="542" r:id="rId17"/>
    <p:sldId id="543" r:id="rId18"/>
    <p:sldId id="427" r:id="rId19"/>
    <p:sldId id="566" r:id="rId20"/>
    <p:sldId id="545" r:id="rId21"/>
    <p:sldId id="544" r:id="rId22"/>
    <p:sldId id="429" r:id="rId23"/>
    <p:sldId id="430" r:id="rId24"/>
    <p:sldId id="568" r:id="rId25"/>
    <p:sldId id="571" r:id="rId26"/>
    <p:sldId id="567" r:id="rId27"/>
    <p:sldId id="431" r:id="rId28"/>
    <p:sldId id="570" r:id="rId29"/>
    <p:sldId id="435" r:id="rId30"/>
    <p:sldId id="550" r:id="rId31"/>
    <p:sldId id="471" r:id="rId32"/>
    <p:sldId id="552" r:id="rId33"/>
    <p:sldId id="553" r:id="rId34"/>
    <p:sldId id="554" r:id="rId35"/>
    <p:sldId id="472" r:id="rId36"/>
    <p:sldId id="555" r:id="rId37"/>
    <p:sldId id="556" r:id="rId38"/>
    <p:sldId id="537" r:id="rId39"/>
    <p:sldId id="438" r:id="rId40"/>
    <p:sldId id="439" r:id="rId41"/>
    <p:sldId id="440" r:id="rId42"/>
    <p:sldId id="441" r:id="rId43"/>
    <p:sldId id="406" r:id="rId44"/>
    <p:sldId id="445" r:id="rId45"/>
    <p:sldId id="407" r:id="rId46"/>
    <p:sldId id="451" r:id="rId47"/>
    <p:sldId id="452" r:id="rId48"/>
    <p:sldId id="453" r:id="rId49"/>
    <p:sldId id="572" r:id="rId50"/>
    <p:sldId id="574" r:id="rId51"/>
    <p:sldId id="575" r:id="rId52"/>
    <p:sldId id="415" r:id="rId53"/>
    <p:sldId id="573" r:id="rId54"/>
    <p:sldId id="418" r:id="rId55"/>
    <p:sldId id="419" r:id="rId56"/>
    <p:sldId id="420" r:id="rId57"/>
    <p:sldId id="421" r:id="rId58"/>
    <p:sldId id="422" r:id="rId59"/>
    <p:sldId id="423" r:id="rId60"/>
    <p:sldId id="424" r:id="rId61"/>
    <p:sldId id="425" r:id="rId62"/>
    <p:sldId id="455" r:id="rId63"/>
    <p:sldId id="456" r:id="rId64"/>
    <p:sldId id="457" r:id="rId65"/>
    <p:sldId id="458" r:id="rId66"/>
    <p:sldId id="459" r:id="rId67"/>
    <p:sldId id="460" r:id="rId68"/>
    <p:sldId id="461" r:id="rId69"/>
    <p:sldId id="462" r:id="rId70"/>
    <p:sldId id="464" r:id="rId71"/>
    <p:sldId id="465" r:id="rId72"/>
    <p:sldId id="466" r:id="rId73"/>
    <p:sldId id="467" r:id="rId74"/>
    <p:sldId id="468" r:id="rId75"/>
    <p:sldId id="558" r:id="rId76"/>
    <p:sldId id="463" r:id="rId77"/>
    <p:sldId id="530" r:id="rId78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3"/>
    <p:restoredTop sz="89214"/>
  </p:normalViewPr>
  <p:slideViewPr>
    <p:cSldViewPr snapToGrid="0" snapToObjects="1">
      <p:cViewPr varScale="1">
        <p:scale>
          <a:sx n="112" d="100"/>
          <a:sy n="112" d="100"/>
        </p:scale>
        <p:origin x="1568" y="184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 5 Error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A93-9647-BD06-FF613FA59F65}"/>
              </c:ext>
            </c:extLst>
          </c:dPt>
          <c:cat>
            <c:strRef>
              <c:f>Sheet1!$A$2:$A$8</c:f>
              <c:strCache>
                <c:ptCount val="7"/>
                <c:pt idx="0">
                  <c:v>2010 (NEC America)</c:v>
                </c:pt>
                <c:pt idx="1">
                  <c:v>2011 (Xerox)</c:v>
                </c:pt>
                <c:pt idx="2">
                  <c:v>2012 (AlexNet)</c:v>
                </c:pt>
                <c:pt idx="3">
                  <c:v>2013 (Clarifi)</c:v>
                </c:pt>
                <c:pt idx="4">
                  <c:v>2014 (GoogleNet)</c:v>
                </c:pt>
                <c:pt idx="5">
                  <c:v>Human</c:v>
                </c:pt>
                <c:pt idx="6">
                  <c:v>2015 (ResNet)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28.2</c:v>
                </c:pt>
                <c:pt idx="1">
                  <c:v>25.8</c:v>
                </c:pt>
                <c:pt idx="2">
                  <c:v>16.399999999999999</c:v>
                </c:pt>
                <c:pt idx="3">
                  <c:v>11.7</c:v>
                </c:pt>
                <c:pt idx="4">
                  <c:v>6.7</c:v>
                </c:pt>
                <c:pt idx="5">
                  <c:v>5.0999999999999996</c:v>
                </c:pt>
                <c:pt idx="6">
                  <c:v>3.57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3-9647-BD06-FF613FA59F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7470144"/>
        <c:axId val="1866484880"/>
      </c:barChart>
      <c:catAx>
        <c:axId val="1867470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6484880"/>
        <c:crosses val="autoZero"/>
        <c:auto val="1"/>
        <c:lblAlgn val="ctr"/>
        <c:lblOffset val="100"/>
        <c:noMultiLvlLbl val="0"/>
      </c:catAx>
      <c:valAx>
        <c:axId val="1866484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7470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3A391-FCEB-DE42-BDA9-FFA30A5485F8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46A7F-8EDC-D942-A86A-7B95024C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7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4/30/18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18093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83872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= -\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{1}{n}\sum_{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=1}^n  \left(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-\sigma\left(\phi(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)^T\theta\right) \right) \phi(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5408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2740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10235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94771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83607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1176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87016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53638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5984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63805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796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/ (1-A) = b</a:t>
            </a:r>
          </a:p>
          <a:p>
            <a:r>
              <a:rPr lang="en-US" dirty="0"/>
              <a:t>A = b - </a:t>
            </a:r>
            <a:r>
              <a:rPr lang="en-US" dirty="0" err="1"/>
              <a:t>bA</a:t>
            </a:r>
            <a:endParaRPr lang="en-US" dirty="0"/>
          </a:p>
          <a:p>
            <a:r>
              <a:rPr lang="en-US" dirty="0"/>
              <a:t>A(1 +b) = b</a:t>
            </a:r>
          </a:p>
          <a:p>
            <a:r>
              <a:rPr lang="en-US" dirty="0"/>
              <a:t>A = b/ (1+b)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1796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/ (1-A) = b</a:t>
            </a:r>
          </a:p>
          <a:p>
            <a:r>
              <a:rPr lang="en-US" dirty="0"/>
              <a:t>A = b - </a:t>
            </a:r>
            <a:r>
              <a:rPr lang="en-US" dirty="0" err="1"/>
              <a:t>bA</a:t>
            </a:r>
            <a:endParaRPr lang="en-US" dirty="0"/>
          </a:p>
          <a:p>
            <a:r>
              <a:rPr lang="en-US" dirty="0"/>
              <a:t>A(1 +b) = b</a:t>
            </a:r>
          </a:p>
          <a:p>
            <a:r>
              <a:rPr lang="en-US" dirty="0"/>
              <a:t>A = b/ (1+b)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72382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1096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8341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5252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74554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4/30/18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4/30/18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4/30/18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4/30/18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4/30/18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4/30/18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4/30/18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4/30/18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4/30/18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4/30/18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4/30/18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>
                <a:solidFill>
                  <a:srgbClr val="003262"/>
                </a:solidFill>
              </a:rPr>
              <a:t>D</a:t>
            </a:r>
            <a:r>
              <a:rPr lang="en-US" sz="2667" b="1" dirty="0">
                <a:solidFill>
                  <a:srgbClr val="003262"/>
                </a:solidFill>
              </a:rPr>
              <a:t>S</a:t>
            </a:r>
            <a:r>
              <a:rPr lang="en-US" sz="2667" b="1" baseline="0" dirty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201</a:t>
            </a:r>
            <a:r>
              <a:rPr lang="en-US" sz="2400" b="1" dirty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200"/>
            </a:lvl1pPr>
            <a:lvl2pPr lvl="1" rtl="0">
              <a:spcBef>
                <a:spcPts val="0"/>
              </a:spcBef>
              <a:spcAft>
                <a:spcPts val="533"/>
              </a:spcAft>
              <a:defRPr sz="3200"/>
            </a:lvl2pPr>
            <a:lvl3pPr lvl="2" rtl="0">
              <a:spcBef>
                <a:spcPts val="0"/>
              </a:spcBef>
              <a:spcAft>
                <a:spcPts val="533"/>
              </a:spcAft>
              <a:defRPr sz="3200"/>
            </a:lvl3pPr>
            <a:lvl4pPr lvl="3" rtl="0">
              <a:spcBef>
                <a:spcPts val="0"/>
              </a:spcBef>
              <a:spcAft>
                <a:spcPts val="533"/>
              </a:spcAft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4/30/18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4/30/18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4/30/18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4/30/18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4/30/18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4/30/18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4/30/18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4/30/18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96863" marR="0" lvl="0" indent="-284163" algn="l" rtl="0">
        <a:lnSpc>
          <a:spcPct val="100000"/>
        </a:lnSpc>
        <a:spcBef>
          <a:spcPts val="0"/>
        </a:spcBef>
        <a:spcAft>
          <a:spcPts val="0"/>
        </a:spcAft>
        <a:buNone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egonzal@cs.berkeley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22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image" Target="../media/image39.emf"/><Relationship Id="rId5" Type="http://schemas.openxmlformats.org/officeDocument/2006/relationships/image" Target="../media/image34.emf"/><Relationship Id="rId10" Type="http://schemas.openxmlformats.org/officeDocument/2006/relationships/image" Target="../media/image24.emf"/><Relationship Id="rId4" Type="http://schemas.openxmlformats.org/officeDocument/2006/relationships/image" Target="../media/image23.emf"/><Relationship Id="rId9" Type="http://schemas.openxmlformats.org/officeDocument/2006/relationships/image" Target="../media/image3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17.emf"/><Relationship Id="rId3" Type="http://schemas.openxmlformats.org/officeDocument/2006/relationships/image" Target="../media/image22.emf"/><Relationship Id="rId7" Type="http://schemas.openxmlformats.org/officeDocument/2006/relationships/image" Target="../media/image36.emf"/><Relationship Id="rId12" Type="http://schemas.openxmlformats.org/officeDocument/2006/relationships/image" Target="../media/image3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image" Target="../media/image24.emf"/><Relationship Id="rId5" Type="http://schemas.openxmlformats.org/officeDocument/2006/relationships/image" Target="../media/image34.emf"/><Relationship Id="rId10" Type="http://schemas.openxmlformats.org/officeDocument/2006/relationships/image" Target="../media/image40.emf"/><Relationship Id="rId4" Type="http://schemas.openxmlformats.org/officeDocument/2006/relationships/image" Target="../media/image23.emf"/><Relationship Id="rId9" Type="http://schemas.openxmlformats.org/officeDocument/2006/relationships/image" Target="../media/image38.emf"/><Relationship Id="rId1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(null)"/><Relationship Id="rId4" Type="http://schemas.openxmlformats.org/officeDocument/2006/relationships/image" Target="../media/image42.(null)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tiff"/><Relationship Id="rId4" Type="http://schemas.openxmlformats.org/officeDocument/2006/relationships/image" Target="../media/image45.emf"/><Relationship Id="rId9" Type="http://schemas.openxmlformats.org/officeDocument/2006/relationships/image" Target="../media/image5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4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(null)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45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19.emf"/><Relationship Id="rId7" Type="http://schemas.openxmlformats.org/officeDocument/2006/relationships/image" Target="../media/image54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54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13" Type="http://schemas.openxmlformats.org/officeDocument/2006/relationships/image" Target="../media/image58.emf"/><Relationship Id="rId3" Type="http://schemas.openxmlformats.org/officeDocument/2006/relationships/image" Target="../media/image19.emf"/><Relationship Id="rId7" Type="http://schemas.openxmlformats.org/officeDocument/2006/relationships/image" Target="../media/image54.emf"/><Relationship Id="rId12" Type="http://schemas.openxmlformats.org/officeDocument/2006/relationships/image" Target="../media/image50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11" Type="http://schemas.openxmlformats.org/officeDocument/2006/relationships/image" Target="../media/image49.emf"/><Relationship Id="rId5" Type="http://schemas.openxmlformats.org/officeDocument/2006/relationships/image" Target="../media/image45.emf"/><Relationship Id="rId10" Type="http://schemas.openxmlformats.org/officeDocument/2006/relationships/image" Target="../media/image48.emf"/><Relationship Id="rId4" Type="http://schemas.openxmlformats.org/officeDocument/2006/relationships/image" Target="../media/image44.emf"/><Relationship Id="rId9" Type="http://schemas.openxmlformats.org/officeDocument/2006/relationships/image" Target="../media/image47.emf"/><Relationship Id="rId14" Type="http://schemas.openxmlformats.org/officeDocument/2006/relationships/image" Target="../media/image59.(null)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image" Target="../media/image60.tiff"/><Relationship Id="rId3" Type="http://schemas.openxmlformats.org/officeDocument/2006/relationships/image" Target="../media/image19.emf"/><Relationship Id="rId7" Type="http://schemas.openxmlformats.org/officeDocument/2006/relationships/image" Target="../media/image54.emf"/><Relationship Id="rId12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11" Type="http://schemas.openxmlformats.org/officeDocument/2006/relationships/image" Target="../media/image50.emf"/><Relationship Id="rId5" Type="http://schemas.openxmlformats.org/officeDocument/2006/relationships/image" Target="../media/image45.emf"/><Relationship Id="rId10" Type="http://schemas.openxmlformats.org/officeDocument/2006/relationships/image" Target="../media/image49.emf"/><Relationship Id="rId4" Type="http://schemas.openxmlformats.org/officeDocument/2006/relationships/image" Target="../media/image44.emf"/><Relationship Id="rId9" Type="http://schemas.openxmlformats.org/officeDocument/2006/relationships/image" Target="../media/image48.emf"/><Relationship Id="rId14" Type="http://schemas.openxmlformats.org/officeDocument/2006/relationships/image" Target="../media/image61.(null)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13" Type="http://schemas.openxmlformats.org/officeDocument/2006/relationships/image" Target="../media/image68.emf"/><Relationship Id="rId18" Type="http://schemas.openxmlformats.org/officeDocument/2006/relationships/image" Target="../media/image54.emf"/><Relationship Id="rId3" Type="http://schemas.openxmlformats.org/officeDocument/2006/relationships/image" Target="../media/image19.emf"/><Relationship Id="rId7" Type="http://schemas.openxmlformats.org/officeDocument/2006/relationships/image" Target="../media/image62.emf"/><Relationship Id="rId12" Type="http://schemas.openxmlformats.org/officeDocument/2006/relationships/image" Target="../media/image67.emf"/><Relationship Id="rId17" Type="http://schemas.openxmlformats.org/officeDocument/2006/relationships/image" Target="../media/image72.emf"/><Relationship Id="rId2" Type="http://schemas.openxmlformats.org/officeDocument/2006/relationships/image" Target="../media/image57.emf"/><Relationship Id="rId16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11" Type="http://schemas.openxmlformats.org/officeDocument/2006/relationships/image" Target="../media/image66.emf"/><Relationship Id="rId5" Type="http://schemas.openxmlformats.org/officeDocument/2006/relationships/image" Target="../media/image45.emf"/><Relationship Id="rId15" Type="http://schemas.openxmlformats.org/officeDocument/2006/relationships/image" Target="../media/image70.emf"/><Relationship Id="rId10" Type="http://schemas.openxmlformats.org/officeDocument/2006/relationships/image" Target="../media/image65.emf"/><Relationship Id="rId4" Type="http://schemas.openxmlformats.org/officeDocument/2006/relationships/image" Target="../media/image44.emf"/><Relationship Id="rId9" Type="http://schemas.openxmlformats.org/officeDocument/2006/relationships/image" Target="../media/image64.emf"/><Relationship Id="rId14" Type="http://schemas.openxmlformats.org/officeDocument/2006/relationships/image" Target="../media/image69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13" Type="http://schemas.openxmlformats.org/officeDocument/2006/relationships/image" Target="../media/image72.emf"/><Relationship Id="rId3" Type="http://schemas.openxmlformats.org/officeDocument/2006/relationships/image" Target="../media/image70.emf"/><Relationship Id="rId7" Type="http://schemas.openxmlformats.org/officeDocument/2006/relationships/image" Target="../media/image45.emf"/><Relationship Id="rId12" Type="http://schemas.openxmlformats.org/officeDocument/2006/relationships/image" Target="../media/image69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68.emf"/><Relationship Id="rId5" Type="http://schemas.openxmlformats.org/officeDocument/2006/relationships/image" Target="../media/image19.emf"/><Relationship Id="rId10" Type="http://schemas.openxmlformats.org/officeDocument/2006/relationships/image" Target="../media/image66.emf"/><Relationship Id="rId4" Type="http://schemas.openxmlformats.org/officeDocument/2006/relationships/image" Target="../media/image71.emf"/><Relationship Id="rId9" Type="http://schemas.openxmlformats.org/officeDocument/2006/relationships/image" Target="../media/image62.emf"/><Relationship Id="rId14" Type="http://schemas.openxmlformats.org/officeDocument/2006/relationships/image" Target="../media/image7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19.emf"/><Relationship Id="rId7" Type="http://schemas.openxmlformats.org/officeDocument/2006/relationships/image" Target="../media/image73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(null)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(null)"/><Relationship Id="rId4" Type="http://schemas.openxmlformats.org/officeDocument/2006/relationships/image" Target="../media/image43.(null)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image" Target="../media/image78.png"/><Relationship Id="rId7" Type="http://schemas.openxmlformats.org/officeDocument/2006/relationships/image" Target="../media/image82.em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Relationship Id="rId9" Type="http://schemas.openxmlformats.org/officeDocument/2006/relationships/image" Target="../media/image74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80.emf"/><Relationship Id="rId7" Type="http://schemas.openxmlformats.org/officeDocument/2006/relationships/image" Target="../media/image74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emf"/><Relationship Id="rId11" Type="http://schemas.openxmlformats.org/officeDocument/2006/relationships/image" Target="../media/image87.(null)"/><Relationship Id="rId5" Type="http://schemas.openxmlformats.org/officeDocument/2006/relationships/image" Target="../media/image82.emf"/><Relationship Id="rId10" Type="http://schemas.openxmlformats.org/officeDocument/2006/relationships/image" Target="../media/image86.emf"/><Relationship Id="rId4" Type="http://schemas.openxmlformats.org/officeDocument/2006/relationships/image" Target="../media/image81.emf"/><Relationship Id="rId9" Type="http://schemas.openxmlformats.org/officeDocument/2006/relationships/image" Target="../media/image85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image" Target="../media/image80.emf"/><Relationship Id="rId7" Type="http://schemas.openxmlformats.org/officeDocument/2006/relationships/image" Target="../media/image74.emf"/><Relationship Id="rId12" Type="http://schemas.openxmlformats.org/officeDocument/2006/relationships/image" Target="../media/image91.(null)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emf"/><Relationship Id="rId11" Type="http://schemas.openxmlformats.org/officeDocument/2006/relationships/image" Target="../media/image90.emf"/><Relationship Id="rId5" Type="http://schemas.openxmlformats.org/officeDocument/2006/relationships/image" Target="../media/image82.emf"/><Relationship Id="rId10" Type="http://schemas.openxmlformats.org/officeDocument/2006/relationships/image" Target="../media/image89.emf"/><Relationship Id="rId4" Type="http://schemas.openxmlformats.org/officeDocument/2006/relationships/image" Target="../media/image81.emf"/><Relationship Id="rId9" Type="http://schemas.openxmlformats.org/officeDocument/2006/relationships/image" Target="../media/image88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image" Target="../media/image80.emf"/><Relationship Id="rId7" Type="http://schemas.openxmlformats.org/officeDocument/2006/relationships/image" Target="../media/image74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emf"/><Relationship Id="rId11" Type="http://schemas.openxmlformats.org/officeDocument/2006/relationships/image" Target="../media/image92.(null)"/><Relationship Id="rId5" Type="http://schemas.openxmlformats.org/officeDocument/2006/relationships/image" Target="../media/image82.emf"/><Relationship Id="rId10" Type="http://schemas.openxmlformats.org/officeDocument/2006/relationships/image" Target="../media/image91.(null)"/><Relationship Id="rId4" Type="http://schemas.openxmlformats.org/officeDocument/2006/relationships/image" Target="../media/image81.emf"/><Relationship Id="rId9" Type="http://schemas.openxmlformats.org/officeDocument/2006/relationships/image" Target="../media/image9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(null)"/><Relationship Id="rId4" Type="http://schemas.openxmlformats.org/officeDocument/2006/relationships/image" Target="../media/image95.(null)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emf"/><Relationship Id="rId4" Type="http://schemas.openxmlformats.org/officeDocument/2006/relationships/image" Target="../media/image9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3" Type="http://schemas.openxmlformats.org/officeDocument/2006/relationships/image" Target="../media/image100.emf"/><Relationship Id="rId7" Type="http://schemas.openxmlformats.org/officeDocument/2006/relationships/image" Target="../media/image104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emf"/><Relationship Id="rId11" Type="http://schemas.openxmlformats.org/officeDocument/2006/relationships/image" Target="../media/image74.emf"/><Relationship Id="rId5" Type="http://schemas.openxmlformats.org/officeDocument/2006/relationships/image" Target="../media/image102.emf"/><Relationship Id="rId10" Type="http://schemas.openxmlformats.org/officeDocument/2006/relationships/image" Target="../media/image107.emf"/><Relationship Id="rId4" Type="http://schemas.openxmlformats.org/officeDocument/2006/relationships/image" Target="../media/image101.emf"/><Relationship Id="rId9" Type="http://schemas.openxmlformats.org/officeDocument/2006/relationships/image" Target="../media/image10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100.emf"/><Relationship Id="rId7" Type="http://schemas.openxmlformats.org/officeDocument/2006/relationships/image" Target="../media/image10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emf"/><Relationship Id="rId5" Type="http://schemas.openxmlformats.org/officeDocument/2006/relationships/image" Target="../media/image106.emf"/><Relationship Id="rId4" Type="http://schemas.openxmlformats.org/officeDocument/2006/relationships/image" Target="../media/image10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emf"/><Relationship Id="rId4" Type="http://schemas.openxmlformats.org/officeDocument/2006/relationships/image" Target="../media/image10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6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s100-sp18-sg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emf"/><Relationship Id="rId4" Type="http://schemas.openxmlformats.org/officeDocument/2006/relationships/image" Target="../media/image12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ai.stanford.edu/~acoates/coates_dltutorial_2013.pptx" TargetMode="External"/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s231n.stanford.edu/syllabus.htm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emf"/><Relationship Id="rId5" Type="http://schemas.openxmlformats.org/officeDocument/2006/relationships/image" Target="../media/image128.emf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31.png"/><Relationship Id="rId7" Type="http://schemas.microsoft.com/office/2007/relationships/hdphoto" Target="../media/hdphoto3.wdp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e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34.png"/><Relationship Id="rId4" Type="http://schemas.openxmlformats.org/officeDocument/2006/relationships/image" Target="../media/image127.png"/><Relationship Id="rId9" Type="http://schemas.microsoft.com/office/2007/relationships/hdphoto" Target="../media/hdphoto4.wdp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microsoft.com/office/2007/relationships/hdphoto" Target="../media/hdphoto2.wdp"/><Relationship Id="rId7" Type="http://schemas.microsoft.com/office/2007/relationships/hdphoto" Target="../media/hdphoto6.wdp"/><Relationship Id="rId12" Type="http://schemas.openxmlformats.org/officeDocument/2006/relationships/image" Target="../media/image137.emf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6.emf"/><Relationship Id="rId5" Type="http://schemas.microsoft.com/office/2007/relationships/hdphoto" Target="../media/hdphoto3.wdp"/><Relationship Id="rId10" Type="http://schemas.openxmlformats.org/officeDocument/2006/relationships/image" Target="../media/image135.emf"/><Relationship Id="rId4" Type="http://schemas.openxmlformats.org/officeDocument/2006/relationships/image" Target="../media/image132.jpeg"/><Relationship Id="rId9" Type="http://schemas.microsoft.com/office/2007/relationships/hdphoto" Target="../media/hdphoto7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3" Type="http://schemas.openxmlformats.org/officeDocument/2006/relationships/image" Target="../media/image139.emf"/><Relationship Id="rId7" Type="http://schemas.openxmlformats.org/officeDocument/2006/relationships/image" Target="../media/image143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emf"/><Relationship Id="rId5" Type="http://schemas.openxmlformats.org/officeDocument/2006/relationships/image" Target="../media/image141.emf"/><Relationship Id="rId4" Type="http://schemas.openxmlformats.org/officeDocument/2006/relationships/image" Target="../media/image140.emf"/><Relationship Id="rId9" Type="http://schemas.openxmlformats.org/officeDocument/2006/relationships/image" Target="../media/image145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f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et_started/mnist/beginners" TargetMode="External"/><Relationship Id="rId2" Type="http://schemas.openxmlformats.org/officeDocument/2006/relationships/hyperlink" Target="https://ucbrise.github.io/cs294-rise-fa16/deep_learning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231n.github.io/optimization-2/" TargetMode="External"/><Relationship Id="rId5" Type="http://schemas.openxmlformats.org/officeDocument/2006/relationships/hyperlink" Target="http://cs231n.github.io/optimization-1/" TargetMode="External"/><Relationship Id="rId4" Type="http://schemas.openxmlformats.org/officeDocument/2006/relationships/hyperlink" Target="http://cs231n.github.io/linear-classify/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33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12" Type="http://schemas.openxmlformats.org/officeDocument/2006/relationships/image" Target="../media/image32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image" Target="../media/image31.emf"/><Relationship Id="rId5" Type="http://schemas.openxmlformats.org/officeDocument/2006/relationships/image" Target="../media/image25.emf"/><Relationship Id="rId10" Type="http://schemas.openxmlformats.org/officeDocument/2006/relationships/image" Target="../media/image30.emf"/><Relationship Id="rId4" Type="http://schemas.openxmlformats.org/officeDocument/2006/relationships/image" Target="../media/image24.emf"/><Relationship Id="rId9" Type="http://schemas.openxmlformats.org/officeDocument/2006/relationships/image" Target="../media/image2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22127" y="386493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sz="5400" i="1" dirty="0"/>
              <a:t>Classification</a:t>
            </a:r>
            <a:br>
              <a:rPr lang="en-US" sz="5400" i="1" dirty="0"/>
            </a:br>
            <a:r>
              <a:rPr lang="en-US" sz="5400" i="1" dirty="0"/>
              <a:t>&amp; Logistic Regression</a:t>
            </a:r>
            <a:br>
              <a:rPr lang="en-US" sz="5400" i="1" dirty="0"/>
            </a:br>
            <a:r>
              <a:rPr lang="en-US" sz="4400" i="1" dirty="0"/>
              <a:t>&amp; maybe deep learning</a:t>
            </a:r>
            <a:endParaRPr lang="en-US" sz="5400" i="1" dirty="0">
              <a:uFillTx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2442" y="3884277"/>
            <a:ext cx="8338783" cy="2058488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uFillTx/>
              </a:rPr>
              <a:t>Slides by:</a:t>
            </a:r>
          </a:p>
          <a:p>
            <a:pPr algn="l"/>
            <a:r>
              <a:rPr lang="en-US" b="1" dirty="0">
                <a:uFillTx/>
              </a:rPr>
              <a:t>Joseph E. Gonzalez </a:t>
            </a:r>
            <a:r>
              <a:rPr lang="en-US" sz="2000" dirty="0">
                <a:uFillTx/>
                <a:hlinkClick r:id="rId3"/>
              </a:rPr>
              <a:t>jegonzal@cs.berkeley.edu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202939" y="3515940"/>
            <a:ext cx="2960361" cy="2855070"/>
            <a:chOff x="2398281" y="1322640"/>
            <a:chExt cx="4896161" cy="4722019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095395" y="5336382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015076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523009" y="1322640"/>
              <a:ext cx="984132" cy="1985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8B51-D9AF-BF49-A367-544389B13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4667885"/>
            <a:ext cx="10801350" cy="1325563"/>
          </a:xfrm>
        </p:spPr>
        <p:txBody>
          <a:bodyPr/>
          <a:lstStyle/>
          <a:p>
            <a:r>
              <a:rPr lang="en-US" dirty="0"/>
              <a:t>Motivation for the Logistic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CAD0F-D4C5-994A-AB43-BAB7EE74A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020" y="-3078321"/>
            <a:ext cx="40386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05557-9CF4-7C4D-88C8-B7D0F89C8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990" y="-2481421"/>
            <a:ext cx="292100" cy="10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D9CCE-5934-1246-8120-1027DA8FF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990" y="-1437640"/>
            <a:ext cx="5219700" cy="1295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DBBFAD-FF43-874E-ACDD-C841DCA1E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420" y="233282"/>
            <a:ext cx="6680200" cy="1168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731384-CD45-6344-A690-6BC6CB3D5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191" y="1743696"/>
            <a:ext cx="9906000" cy="77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07F16A-25A0-414C-B4E3-04A0F9071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074" y="4219881"/>
            <a:ext cx="9575800" cy="55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A4B07-9FF4-4141-9E21-7C490B817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4775" y="5343566"/>
            <a:ext cx="6616700" cy="1092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43BE84-28C1-B24F-9CEA-B339DF8EA6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5960" y="-2729071"/>
            <a:ext cx="1435100" cy="495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F9803-1167-CB41-9C25-FA8C3DF2787E}"/>
              </a:ext>
            </a:extLst>
          </p:cNvPr>
          <p:cNvSpPr txBox="1"/>
          <p:nvPr/>
        </p:nvSpPr>
        <p:spPr>
          <a:xfrm>
            <a:off x="790880" y="-386910"/>
            <a:ext cx="39549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Taking the exponent of both sides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4EBCAA-8B32-FA43-98D8-C4A1E8DDF8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749" y="2988867"/>
            <a:ext cx="11760200" cy="55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0D44BE-AA36-A548-B7B0-F8F8B8DBF0FA}"/>
              </a:ext>
            </a:extLst>
          </p:cNvPr>
          <p:cNvSpPr txBox="1"/>
          <p:nvPr/>
        </p:nvSpPr>
        <p:spPr>
          <a:xfrm>
            <a:off x="790880" y="1269761"/>
            <a:ext cx="10903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Algebra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76459-98DF-5446-89F0-D76C024696C1}"/>
              </a:ext>
            </a:extLst>
          </p:cNvPr>
          <p:cNvSpPr txBox="1"/>
          <p:nvPr/>
        </p:nvSpPr>
        <p:spPr>
          <a:xfrm>
            <a:off x="787778" y="2504224"/>
            <a:ext cx="204735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Expanding terms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434839-73C3-D24F-8C3C-824074FF8C77}"/>
              </a:ext>
            </a:extLst>
          </p:cNvPr>
          <p:cNvSpPr txBox="1"/>
          <p:nvPr/>
        </p:nvSpPr>
        <p:spPr>
          <a:xfrm>
            <a:off x="788266" y="3670232"/>
            <a:ext cx="38827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Collect terms on the other side 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527F2D-9D07-4D4A-954F-085F0DD333A0}"/>
              </a:ext>
            </a:extLst>
          </p:cNvPr>
          <p:cNvSpPr txBox="1"/>
          <p:nvPr/>
        </p:nvSpPr>
        <p:spPr>
          <a:xfrm>
            <a:off x="787778" y="5065234"/>
            <a:ext cx="23743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Solving for P(y=1|x)</a:t>
            </a:r>
          </a:p>
        </p:txBody>
      </p:sp>
    </p:spTree>
    <p:extLst>
      <p:ext uri="{BB962C8B-B14F-4D97-AF65-F5344CB8AC3E}">
        <p14:creationId xmlns:p14="http://schemas.microsoft.com/office/powerpoint/2010/main" val="181439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8B51-D9AF-BF49-A367-544389B13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9566457"/>
            <a:ext cx="10801350" cy="1325563"/>
          </a:xfrm>
        </p:spPr>
        <p:txBody>
          <a:bodyPr/>
          <a:lstStyle/>
          <a:p>
            <a:r>
              <a:rPr lang="en-US" dirty="0"/>
              <a:t>Motivation for the Logistic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CAD0F-D4C5-994A-AB43-BAB7EE74A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020" y="-7976893"/>
            <a:ext cx="40386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05557-9CF4-7C4D-88C8-B7D0F89C8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990" y="-7379993"/>
            <a:ext cx="292100" cy="10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D9CCE-5934-1246-8120-1027DA8FF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990" y="-6336212"/>
            <a:ext cx="5219700" cy="1295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DBBFAD-FF43-874E-ACDD-C841DCA1E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420" y="-4665290"/>
            <a:ext cx="6680200" cy="1168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731384-CD45-6344-A690-6BC6CB3D5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191" y="-3154876"/>
            <a:ext cx="9906000" cy="77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07F16A-25A0-414C-B4E3-04A0F9071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074" y="-678691"/>
            <a:ext cx="9575800" cy="55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A4B07-9FF4-4141-9E21-7C490B817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4775" y="444994"/>
            <a:ext cx="6616700" cy="1092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53675-6EC9-4F41-8C8C-DB5C2F180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8399" y="2384252"/>
            <a:ext cx="6946900" cy="977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43BE84-28C1-B24F-9CEA-B339DF8EA6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5960" y="-7627643"/>
            <a:ext cx="1435100" cy="495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F9803-1167-CB41-9C25-FA8C3DF2787E}"/>
              </a:ext>
            </a:extLst>
          </p:cNvPr>
          <p:cNvSpPr txBox="1"/>
          <p:nvPr/>
        </p:nvSpPr>
        <p:spPr>
          <a:xfrm>
            <a:off x="790880" y="-5285482"/>
            <a:ext cx="39549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Taking the exponent of both sides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4EBCAA-8B32-FA43-98D8-C4A1E8DDF8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1749" y="-1909705"/>
            <a:ext cx="11760200" cy="55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0D44BE-AA36-A548-B7B0-F8F8B8DBF0FA}"/>
              </a:ext>
            </a:extLst>
          </p:cNvPr>
          <p:cNvSpPr txBox="1"/>
          <p:nvPr/>
        </p:nvSpPr>
        <p:spPr>
          <a:xfrm>
            <a:off x="790880" y="-3628811"/>
            <a:ext cx="10903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Algebra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76459-98DF-5446-89F0-D76C024696C1}"/>
              </a:ext>
            </a:extLst>
          </p:cNvPr>
          <p:cNvSpPr txBox="1"/>
          <p:nvPr/>
        </p:nvSpPr>
        <p:spPr>
          <a:xfrm>
            <a:off x="787778" y="-2394348"/>
            <a:ext cx="204735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Expanding terms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434839-73C3-D24F-8C3C-824074FF8C77}"/>
              </a:ext>
            </a:extLst>
          </p:cNvPr>
          <p:cNvSpPr txBox="1"/>
          <p:nvPr/>
        </p:nvSpPr>
        <p:spPr>
          <a:xfrm>
            <a:off x="788266" y="-1228340"/>
            <a:ext cx="38827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Collect terms on the other side 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527F2D-9D07-4D4A-954F-085F0DD333A0}"/>
              </a:ext>
            </a:extLst>
          </p:cNvPr>
          <p:cNvSpPr txBox="1"/>
          <p:nvPr/>
        </p:nvSpPr>
        <p:spPr>
          <a:xfrm>
            <a:off x="787778" y="166662"/>
            <a:ext cx="23743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Solving for P(y=1|x)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766CB-A2F5-044F-A21A-34672C0E2553}"/>
              </a:ext>
            </a:extLst>
          </p:cNvPr>
          <p:cNvSpPr txBox="1"/>
          <p:nvPr/>
        </p:nvSpPr>
        <p:spPr>
          <a:xfrm>
            <a:off x="787778" y="1959428"/>
            <a:ext cx="61029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Dividing numerator and denominator by </a:t>
            </a:r>
            <a:r>
              <a:rPr lang="en-US" b="1" dirty="0" err="1">
                <a:solidFill>
                  <a:srgbClr val="7030A0"/>
                </a:solidFill>
              </a:rPr>
              <a:t>exp</a:t>
            </a:r>
            <a:r>
              <a:rPr lang="en-US" b="1" dirty="0">
                <a:solidFill>
                  <a:srgbClr val="7030A0"/>
                </a:solidFill>
              </a:rPr>
              <a:t>(𝜙(x</a:t>
            </a:r>
            <a:r>
              <a:rPr lang="en-US" b="1" baseline="-25000" dirty="0">
                <a:solidFill>
                  <a:srgbClr val="7030A0"/>
                </a:solidFill>
              </a:rPr>
              <a:t>i</a:t>
            </a:r>
            <a:r>
              <a:rPr lang="en-US" b="1" dirty="0">
                <a:solidFill>
                  <a:srgbClr val="7030A0"/>
                </a:solidFill>
              </a:rPr>
              <a:t>)</a:t>
            </a:r>
            <a:r>
              <a:rPr lang="en-US" b="1" baseline="30000" dirty="0" err="1">
                <a:solidFill>
                  <a:srgbClr val="7030A0"/>
                </a:solidFill>
              </a:rPr>
              <a:t>T</a:t>
            </a:r>
            <a:r>
              <a:rPr lang="en-US" b="1" dirty="0" err="1">
                <a:solidFill>
                  <a:srgbClr val="7030A0"/>
                </a:solidFill>
              </a:rPr>
              <a:t>θ</a:t>
            </a:r>
            <a:r>
              <a:rPr lang="en-US" b="1" dirty="0">
                <a:solidFill>
                  <a:srgbClr val="7030A0"/>
                </a:solidFill>
              </a:rPr>
              <a:t>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E36CDF-8A7B-DF46-9E6B-76EF356E0B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9749" y="3955351"/>
            <a:ext cx="2451100" cy="520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4759E0-B839-B44C-AE93-1E5D1B809C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45389" y="5196906"/>
            <a:ext cx="3747301" cy="1019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F927-51CD-F241-B150-1CA4123DE48C}"/>
              </a:ext>
            </a:extLst>
          </p:cNvPr>
          <p:cNvSpPr txBox="1"/>
          <p:nvPr/>
        </p:nvSpPr>
        <p:spPr>
          <a:xfrm>
            <a:off x="5979041" y="4827574"/>
            <a:ext cx="116089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3924305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475659"/>
            <a:ext cx="10801350" cy="1325563"/>
          </a:xfrm>
        </p:spPr>
        <p:txBody>
          <a:bodyPr/>
          <a:lstStyle/>
          <a:p>
            <a:r>
              <a:rPr lang="en-US" dirty="0"/>
              <a:t>The Logistic Regression Model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753" y="2043227"/>
            <a:ext cx="2451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741" y="1801222"/>
            <a:ext cx="4178300" cy="105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758" y="2030527"/>
            <a:ext cx="2565400" cy="5461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13663" y="2151877"/>
            <a:ext cx="9669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Model: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52450" y="3394364"/>
            <a:ext cx="110271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25657" y="4664341"/>
            <a:ext cx="866775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/>
              <a:t>How do we fit the model to the data?</a:t>
            </a:r>
          </a:p>
        </p:txBody>
      </p:sp>
    </p:spTree>
    <p:extLst>
      <p:ext uri="{BB962C8B-B14F-4D97-AF65-F5344CB8AC3E}">
        <p14:creationId xmlns:p14="http://schemas.microsoft.com/office/powerpoint/2010/main" val="6329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29A9D-D059-AF43-877B-22A5C0DF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Loss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D75B9-0EAE-F940-997D-CD8EE4B54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8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C16697-5EA4-C243-B269-31140559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Could we use the Squared Loss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FB3616-CC37-5944-897F-37163A8A0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7415"/>
          </a:xfrm>
        </p:spPr>
        <p:txBody>
          <a:bodyPr>
            <a:normAutofit/>
          </a:bodyPr>
          <a:lstStyle/>
          <a:p>
            <a:r>
              <a:rPr lang="en-US" dirty="0"/>
              <a:t>What about squared loss and the new model: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Tries to match probability with 0/1 labels.  </a:t>
            </a:r>
          </a:p>
          <a:p>
            <a:pPr lvl="1"/>
            <a:r>
              <a:rPr lang="en-US" dirty="0"/>
              <a:t>Occasionally used in some neural network applications</a:t>
            </a:r>
          </a:p>
          <a:p>
            <a:pPr lvl="1"/>
            <a:r>
              <a:rPr lang="en-US" b="1" dirty="0"/>
              <a:t>Non-convex!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4BE7F-99ED-3A47-A28A-D2F744F9A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2636520"/>
            <a:ext cx="57785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C16697-5EA4-C243-B269-311405594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188845"/>
            <a:ext cx="10801350" cy="1325563"/>
          </a:xfrm>
        </p:spPr>
        <p:txBody>
          <a:bodyPr/>
          <a:lstStyle/>
          <a:p>
            <a:r>
              <a:rPr lang="en-US" dirty="0"/>
              <a:t>Could we use the Squared Loss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4BE7F-99ED-3A47-A28A-D2F744F9A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70" y="230239"/>
            <a:ext cx="5778500" cy="111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95EF8-33B5-D942-BC0C-FE706ADEA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53311"/>
            <a:ext cx="4999238" cy="34400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AFD532-9ECE-7149-87C3-9C7B248D5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90" y="3053311"/>
            <a:ext cx="4999238" cy="34400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8F0365-DCB3-BB43-AD28-D709B724F92A}"/>
              </a:ext>
            </a:extLst>
          </p:cNvPr>
          <p:cNvSpPr txBox="1"/>
          <p:nvPr/>
        </p:nvSpPr>
        <p:spPr>
          <a:xfrm>
            <a:off x="2865120" y="2868645"/>
            <a:ext cx="11721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Toy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A9045-FA7A-BD4F-95DD-6D2DDD7C9B6A}"/>
              </a:ext>
            </a:extLst>
          </p:cNvPr>
          <p:cNvSpPr txBox="1"/>
          <p:nvPr/>
        </p:nvSpPr>
        <p:spPr>
          <a:xfrm>
            <a:off x="7708148" y="2868645"/>
            <a:ext cx="25539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Squared Loss Surface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5E52FD4E-923C-4A4F-A296-90F7EDF8D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31133"/>
            <a:ext cx="10515600" cy="4717415"/>
          </a:xfrm>
        </p:spPr>
        <p:txBody>
          <a:bodyPr>
            <a:normAutofit/>
          </a:bodyPr>
          <a:lstStyle/>
          <a:p>
            <a:r>
              <a:rPr lang="en-US" dirty="0"/>
              <a:t>What about squared loss and the new model: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Tries to match probability with 0/1 labels.  </a:t>
            </a:r>
          </a:p>
          <a:p>
            <a:pPr lvl="1"/>
            <a:r>
              <a:rPr lang="en-US" dirty="0"/>
              <a:t>Occasionally used in some neural network applications</a:t>
            </a:r>
          </a:p>
          <a:p>
            <a:pPr lvl="1"/>
            <a:r>
              <a:rPr lang="en-US" b="1" dirty="0"/>
              <a:t>Non-convex! </a:t>
            </a:r>
          </a:p>
        </p:txBody>
      </p:sp>
    </p:spTree>
    <p:extLst>
      <p:ext uri="{BB962C8B-B14F-4D97-AF65-F5344CB8AC3E}">
        <p14:creationId xmlns:p14="http://schemas.microsoft.com/office/powerpoint/2010/main" val="661294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29A9D-D059-AF43-877B-22A5C0DF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</a:t>
            </a:r>
            <a:br>
              <a:rPr lang="en-US" dirty="0"/>
            </a:br>
            <a:r>
              <a:rPr lang="en-US" dirty="0"/>
              <a:t>Cross Entropy Loss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D75B9-0EAE-F940-997D-CD8EE4B54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9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endParaRPr lang="en-US" dirty="0"/>
          </a:p>
          <a:p>
            <a:r>
              <a:rPr lang="en-US" dirty="0"/>
              <a:t>Example: (cute or not)?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7" y="2456451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85" y="2532651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06" y="2666001"/>
            <a:ext cx="304800" cy="20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3F201-05C5-014F-8993-E9DF1FBA5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898" y="3927246"/>
            <a:ext cx="2636157" cy="1482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40BAFE-E90A-3448-8446-16C94C87A6E8}"/>
              </a:ext>
            </a:extLst>
          </p:cNvPr>
          <p:cNvSpPr txBox="1"/>
          <p:nvPr/>
        </p:nvSpPr>
        <p:spPr>
          <a:xfrm>
            <a:off x="949327" y="4407055"/>
            <a:ext cx="77457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x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E25AD-7B9C-9241-AA25-D2A0E8BE2B30}"/>
              </a:ext>
            </a:extLst>
          </p:cNvPr>
          <p:cNvSpPr txBox="1"/>
          <p:nvPr/>
        </p:nvSpPr>
        <p:spPr>
          <a:xfrm>
            <a:off x="949327" y="5610822"/>
            <a:ext cx="218842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y = 1 “cute"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3131123-378F-6E41-8E48-54F42F147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004414"/>
              </p:ext>
            </p:extLst>
          </p:nvPr>
        </p:nvGraphicFramePr>
        <p:xfrm>
          <a:off x="5350516" y="3927246"/>
          <a:ext cx="6114411" cy="234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137">
                  <a:extLst>
                    <a:ext uri="{9D8B030D-6E8A-4147-A177-3AD203B41FA5}">
                      <a16:colId xmlns:a16="http://schemas.microsoft.com/office/drawing/2014/main" val="1065733429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183148475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474619352"/>
                    </a:ext>
                  </a:extLst>
                </a:gridCol>
              </a:tblGrid>
              <a:tr h="5712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 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08431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Observed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2767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Predicted Probability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679812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52768BFF-2DDA-704D-9367-9F9F10644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815" y="5415926"/>
            <a:ext cx="1701800" cy="36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79F27F-194D-7E48-A62E-DFEDD4C8E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0162" y="5415926"/>
            <a:ext cx="1701800" cy="368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B0918C-2485-BF45-8F06-55A69D1BC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0162" y="4598326"/>
            <a:ext cx="1562100" cy="304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6E3898-F1E7-D145-9058-08BF82721C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7815" y="4598326"/>
            <a:ext cx="15621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67883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provides a measure of difference between two distributions:</a:t>
            </a:r>
          </a:p>
          <a:p>
            <a:pPr lvl="1"/>
            <a:r>
              <a:rPr lang="en-US" dirty="0"/>
              <a:t>Difference between two discrete distributions P and Q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7" y="2456451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85" y="2532651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06" y="2666001"/>
            <a:ext cx="304800" cy="20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05FD92-5FF3-7A43-9C53-A2CD25586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227" y="4922157"/>
            <a:ext cx="58166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69268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3BDD-43DC-EE42-88BA-C7DD2124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FCD2-1AF9-2C40-A722-E749EF631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64" y="2973646"/>
            <a:ext cx="5366385" cy="3688081"/>
          </a:xfrm>
        </p:spPr>
        <p:txBody>
          <a:bodyPr>
            <a:normAutofit/>
          </a:bodyPr>
          <a:lstStyle/>
          <a:p>
            <a:r>
              <a:rPr lang="en-US" sz="2400" dirty="0"/>
              <a:t>The average log difference between P and Q weighted by P</a:t>
            </a:r>
          </a:p>
          <a:p>
            <a:r>
              <a:rPr lang="en-US" sz="2400" dirty="0"/>
              <a:t>Does not penalize mismatch for rare events with respect to P</a:t>
            </a:r>
          </a:p>
          <a:p>
            <a:r>
              <a:rPr lang="en-US" sz="2400" dirty="0"/>
              <a:t>Note that it is not symmetric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89902F-2D0A-2A42-908F-F1B486EC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49" y="1494790"/>
            <a:ext cx="6210667" cy="4682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E09BCD-0AEE-3540-BDAF-502CF7E013AC}"/>
              </a:ext>
            </a:extLst>
          </p:cNvPr>
          <p:cNvSpPr txBox="1"/>
          <p:nvPr/>
        </p:nvSpPr>
        <p:spPr>
          <a:xfrm>
            <a:off x="10352314" y="1640958"/>
            <a:ext cx="160172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4BEBC-3D34-1F4B-A12B-EBD297BF109D}"/>
              </a:ext>
            </a:extLst>
          </p:cNvPr>
          <p:cNvSpPr txBox="1"/>
          <p:nvPr/>
        </p:nvSpPr>
        <p:spPr>
          <a:xfrm>
            <a:off x="10352313" y="3169919"/>
            <a:ext cx="166584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Q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CD8FA-F699-2844-A847-160766A6D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018" y="5784735"/>
            <a:ext cx="3429000" cy="392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FBFBD4-475B-1E41-B441-A4A25FB9B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88" y="1723487"/>
            <a:ext cx="4756232" cy="97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43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B2A174-0C36-9C44-BBE0-7590D817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A9AA6-D978-4D4E-91E2-9B26582D3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81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</a:t>
            </a:r>
            <a:r>
              <a:rPr lang="en-US" b="1" dirty="0"/>
              <a:t>single</a:t>
            </a:r>
            <a:r>
              <a:rPr lang="en-US" dirty="0"/>
              <a:t> (</a:t>
            </a:r>
            <a:r>
              <a:rPr lang="en-US" dirty="0" err="1"/>
              <a:t>x,y</a:t>
            </a:r>
            <a:r>
              <a:rPr lang="en-US" dirty="0"/>
              <a:t>) data point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Average KL Divergence for all the 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7" y="2456451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85" y="2532651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06" y="2666001"/>
            <a:ext cx="304800" cy="203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561365" y="4018646"/>
            <a:ext cx="3908825" cy="646331"/>
            <a:chOff x="4705139" y="4026058"/>
            <a:chExt cx="3908825" cy="646331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05139" y="4026058"/>
              <a:ext cx="72167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627" y="4028698"/>
              <a:ext cx="3105337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0133D2C-8622-E646-87B1-D708E3BF7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0" y="4588210"/>
            <a:ext cx="101473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471" y="5333093"/>
            <a:ext cx="6464300" cy="469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887474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1382524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</a:t>
            </a:r>
            <a:r>
              <a:rPr lang="en-US" b="1" dirty="0"/>
              <a:t>single</a:t>
            </a:r>
            <a:r>
              <a:rPr lang="en-US" dirty="0"/>
              <a:t> (</a:t>
            </a:r>
            <a:r>
              <a:rPr lang="en-US" dirty="0" err="1"/>
              <a:t>x,y</a:t>
            </a:r>
            <a:r>
              <a:rPr lang="en-US" dirty="0"/>
              <a:t>) data point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Average KL Divergence for all the 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751698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675498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542148"/>
            <a:ext cx="304800" cy="203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705139" y="817909"/>
            <a:ext cx="3908825" cy="646331"/>
            <a:chOff x="4705139" y="4026058"/>
            <a:chExt cx="3908825" cy="646331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05139" y="4026058"/>
              <a:ext cx="72167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627" y="4028698"/>
              <a:ext cx="3105337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51327" y="4611473"/>
            <a:ext cx="6990429" cy="565582"/>
            <a:chOff x="4225926" y="4624682"/>
            <a:chExt cx="6990429" cy="565582"/>
          </a:xfrm>
        </p:grpSpPr>
        <p:sp>
          <p:nvSpPr>
            <p:cNvPr id="16" name="Right Brace 15"/>
            <p:cNvSpPr/>
            <p:nvPr/>
          </p:nvSpPr>
          <p:spPr>
            <a:xfrm rot="5400000">
              <a:off x="7464008" y="1437917"/>
              <a:ext cx="514265" cy="699042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13471" y="4624682"/>
              <a:ext cx="317586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Log(a/b) = Log(a) </a:t>
              </a:r>
              <a:r>
                <a:rPr lang="mr-IN" dirty="0">
                  <a:solidFill>
                    <a:schemeClr val="accent1"/>
                  </a:solidFill>
                </a:rPr>
                <a:t>–</a:t>
              </a:r>
              <a:r>
                <a:rPr lang="en-US" dirty="0">
                  <a:solidFill>
                    <a:schemeClr val="accent1"/>
                  </a:solidFill>
                </a:rPr>
                <a:t> Log(b)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1752" y="5177055"/>
            <a:ext cx="10550004" cy="1077218"/>
            <a:chOff x="273298" y="5175301"/>
            <a:chExt cx="10550004" cy="1077218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3394129" y="5331339"/>
              <a:ext cx="7429173" cy="491561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73298" y="5175301"/>
              <a:ext cx="3456395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4"/>
                  </a:solidFill>
                </a:rPr>
                <a:t>Doesn’t depend</a:t>
              </a:r>
              <a:br>
                <a:rPr lang="en-US" sz="3200" dirty="0">
                  <a:solidFill>
                    <a:schemeClr val="accent4"/>
                  </a:solidFill>
                </a:rPr>
              </a:br>
              <a:r>
                <a:rPr lang="en-US" sz="3200" dirty="0">
                  <a:solidFill>
                    <a:schemeClr val="accent4"/>
                  </a:solidFill>
                </a:rPr>
                <a:t>on </a:t>
              </a:r>
              <a:r>
                <a:rPr lang="en-US" sz="3200" dirty="0" err="1">
                  <a:solidFill>
                    <a:schemeClr val="accent4"/>
                  </a:solidFill>
                </a:rPr>
                <a:t>θ</a:t>
              </a:r>
              <a:endParaRPr lang="en-US" sz="3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11384993" y="3440901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323" y="5871113"/>
            <a:ext cx="7302500" cy="838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850BC9-FE0B-444A-8F7D-FCCEAF1E5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500" y="1461601"/>
            <a:ext cx="10147300" cy="127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A9D1CE-E7DA-AA4C-9A19-670DB6B765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752" y="3490482"/>
            <a:ext cx="100584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88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DCE88C4-961C-F647-9F38-555A83A3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7510"/>
            <a:ext cx="10058400" cy="127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F8C32B82-D0E1-A44A-B24E-30811F0A51AF}"/>
              </a:ext>
            </a:extLst>
          </p:cNvPr>
          <p:cNvSpPr/>
          <p:nvPr/>
        </p:nvSpPr>
        <p:spPr>
          <a:xfrm rot="5400000">
            <a:off x="7358952" y="-3469908"/>
            <a:ext cx="255689" cy="8280342"/>
          </a:xfrm>
          <a:prstGeom prst="leftBrace">
            <a:avLst>
              <a:gd name="adj1" fmla="val 8333"/>
              <a:gd name="adj2" fmla="val 788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7A6369E-6303-4542-809D-D056651E1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456" y="-1552953"/>
            <a:ext cx="101473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32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DCE88C4-961C-F647-9F38-555A83A3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7510"/>
            <a:ext cx="10058400" cy="127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F8C32B82-D0E1-A44A-B24E-30811F0A51AF}"/>
              </a:ext>
            </a:extLst>
          </p:cNvPr>
          <p:cNvSpPr/>
          <p:nvPr/>
        </p:nvSpPr>
        <p:spPr>
          <a:xfrm rot="5400000">
            <a:off x="7358952" y="-3469908"/>
            <a:ext cx="255689" cy="8280342"/>
          </a:xfrm>
          <a:prstGeom prst="leftBrace">
            <a:avLst>
              <a:gd name="adj1" fmla="val 8333"/>
              <a:gd name="adj2" fmla="val 788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7A6369E-6303-4542-809D-D056651E1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456" y="-1552953"/>
            <a:ext cx="10147300" cy="127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98957E0-2C86-F148-B16A-E0F51AEB3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949870"/>
            <a:ext cx="2213782" cy="12452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2742DF-4B9F-E54E-A1F0-B2E7448D50C5}"/>
              </a:ext>
            </a:extLst>
          </p:cNvPr>
          <p:cNvSpPr txBox="1"/>
          <p:nvPr/>
        </p:nvSpPr>
        <p:spPr>
          <a:xfrm>
            <a:off x="114410" y="3232877"/>
            <a:ext cx="77457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x =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97A019-7683-884C-B82B-31743F9EF985}"/>
              </a:ext>
            </a:extLst>
          </p:cNvPr>
          <p:cNvSpPr txBox="1"/>
          <p:nvPr/>
        </p:nvSpPr>
        <p:spPr>
          <a:xfrm>
            <a:off x="3102763" y="3230048"/>
            <a:ext cx="238719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, y = 1 “cute"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38E950A-8A57-C84D-B29A-FC912FD0E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690900"/>
              </p:ext>
            </p:extLst>
          </p:nvPr>
        </p:nvGraphicFramePr>
        <p:xfrm>
          <a:off x="5711438" y="2152735"/>
          <a:ext cx="6114411" cy="3236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137">
                  <a:extLst>
                    <a:ext uri="{9D8B030D-6E8A-4147-A177-3AD203B41FA5}">
                      <a16:colId xmlns:a16="http://schemas.microsoft.com/office/drawing/2014/main" val="1065733429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183148475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474619352"/>
                    </a:ext>
                  </a:extLst>
                </a:gridCol>
              </a:tblGrid>
              <a:tr h="5712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 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08431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Observed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2767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Predicted Probability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67981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Cross Ent.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3063"/>
                  </a:ext>
                </a:extLst>
              </a:tr>
            </a:tbl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E99389B7-FB22-034E-AA80-DFE8936F63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8737" y="3641415"/>
            <a:ext cx="1701800" cy="368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7884303-3844-7A43-B2FF-D23AD8437E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1084" y="3641415"/>
            <a:ext cx="1701800" cy="3683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C2E615-7F8E-E14C-9801-7433554E25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1084" y="2823815"/>
            <a:ext cx="1562100" cy="304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544F78-3A4D-0A40-8CC4-C10BBB68AF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38737" y="2823815"/>
            <a:ext cx="1562100" cy="30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70BCC-5F48-2147-9D74-05CB584D8840}"/>
              </a:ext>
            </a:extLst>
          </p:cNvPr>
          <p:cNvSpPr txBox="1"/>
          <p:nvPr/>
        </p:nvSpPr>
        <p:spPr>
          <a:xfrm>
            <a:off x="552450" y="2302496"/>
            <a:ext cx="335861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u="sng" dirty="0"/>
              <a:t>Cute Cat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BB29A6-377B-AA40-9DBE-D8418F8F4E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82500" y="4897307"/>
            <a:ext cx="1295400" cy="35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73D848-3406-C540-B689-D162E7850FC4}"/>
              </a:ext>
            </a:extLst>
          </p:cNvPr>
          <p:cNvSpPr/>
          <p:nvPr/>
        </p:nvSpPr>
        <p:spPr>
          <a:xfrm>
            <a:off x="552450" y="867510"/>
            <a:ext cx="2794175" cy="145077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86BC20-E255-AA40-A708-D8FDB2909E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4456" y="4276701"/>
            <a:ext cx="3593922" cy="25433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8C4D2A-CA3E-3C43-AEF8-5BC2128E9C4B}"/>
              </a:ext>
            </a:extLst>
          </p:cNvPr>
          <p:cNvSpPr/>
          <p:nvPr/>
        </p:nvSpPr>
        <p:spPr>
          <a:xfrm>
            <a:off x="7968963" y="3125939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1.0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3E9EC3-52D3-8640-A939-0B03588795A8}"/>
              </a:ext>
            </a:extLst>
          </p:cNvPr>
          <p:cNvSpPr/>
          <p:nvPr/>
        </p:nvSpPr>
        <p:spPr>
          <a:xfrm>
            <a:off x="10042037" y="314151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5F0D97-9C12-4245-A895-48973B6BFAB6}"/>
              </a:ext>
            </a:extLst>
          </p:cNvPr>
          <p:cNvSpPr/>
          <p:nvPr/>
        </p:nvSpPr>
        <p:spPr>
          <a:xfrm>
            <a:off x="7968962" y="398018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1A0C9B-825C-074B-853B-AE4BBE466632}"/>
              </a:ext>
            </a:extLst>
          </p:cNvPr>
          <p:cNvSpPr/>
          <p:nvPr/>
        </p:nvSpPr>
        <p:spPr>
          <a:xfrm>
            <a:off x="10042037" y="4021673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31210-E7FB-E14B-845F-37B993C3C33B}"/>
              </a:ext>
            </a:extLst>
          </p:cNvPr>
          <p:cNvSpPr/>
          <p:nvPr/>
        </p:nvSpPr>
        <p:spPr>
          <a:xfrm>
            <a:off x="7730915" y="4536090"/>
            <a:ext cx="2014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-1.0 Log(0.8)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≈ 0.22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876D7B-A5FE-B745-963C-D1EBA6DD7B64}"/>
              </a:ext>
            </a:extLst>
          </p:cNvPr>
          <p:cNvSpPr/>
          <p:nvPr/>
        </p:nvSpPr>
        <p:spPr>
          <a:xfrm>
            <a:off x="9867962" y="4536089"/>
            <a:ext cx="2328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-0.0 Log(0.2)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= 0.0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169BF-F874-EA46-A0E4-95D398E59A64}"/>
              </a:ext>
            </a:extLst>
          </p:cNvPr>
          <p:cNvSpPr txBox="1"/>
          <p:nvPr/>
        </p:nvSpPr>
        <p:spPr>
          <a:xfrm>
            <a:off x="5173421" y="5574793"/>
            <a:ext cx="6846784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Also called the log loss because it is the log of the predicted probability for the true class</a:t>
            </a:r>
          </a:p>
        </p:txBody>
      </p:sp>
    </p:spTree>
    <p:extLst>
      <p:ext uri="{BB962C8B-B14F-4D97-AF65-F5344CB8AC3E}">
        <p14:creationId xmlns:p14="http://schemas.microsoft.com/office/powerpoint/2010/main" val="95052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1" grpId="0"/>
      <p:bldP spid="14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DCE88C4-961C-F647-9F38-555A83A3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7510"/>
            <a:ext cx="10058400" cy="127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F8C32B82-D0E1-A44A-B24E-30811F0A51AF}"/>
              </a:ext>
            </a:extLst>
          </p:cNvPr>
          <p:cNvSpPr/>
          <p:nvPr/>
        </p:nvSpPr>
        <p:spPr>
          <a:xfrm rot="5400000">
            <a:off x="7358952" y="-3469908"/>
            <a:ext cx="255689" cy="8280342"/>
          </a:xfrm>
          <a:prstGeom prst="leftBrace">
            <a:avLst>
              <a:gd name="adj1" fmla="val 8333"/>
              <a:gd name="adj2" fmla="val 788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7A6369E-6303-4542-809D-D056651E1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456" y="-1552953"/>
            <a:ext cx="10147300" cy="127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2742DF-4B9F-E54E-A1F0-B2E7448D50C5}"/>
              </a:ext>
            </a:extLst>
          </p:cNvPr>
          <p:cNvSpPr txBox="1"/>
          <p:nvPr/>
        </p:nvSpPr>
        <p:spPr>
          <a:xfrm>
            <a:off x="114410" y="3232877"/>
            <a:ext cx="77457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x =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97A019-7683-884C-B82B-31743F9EF985}"/>
              </a:ext>
            </a:extLst>
          </p:cNvPr>
          <p:cNvSpPr txBox="1"/>
          <p:nvPr/>
        </p:nvSpPr>
        <p:spPr>
          <a:xfrm>
            <a:off x="3102763" y="3230048"/>
            <a:ext cx="2294218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, y = 0 “not </a:t>
            </a:r>
            <a:br>
              <a:rPr lang="en-US" sz="2800" dirty="0"/>
            </a:br>
            <a:r>
              <a:rPr lang="en-US" sz="2800" dirty="0"/>
              <a:t>            cute"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38E950A-8A57-C84D-B29A-FC912FD0ED83}"/>
              </a:ext>
            </a:extLst>
          </p:cNvPr>
          <p:cNvGraphicFramePr>
            <a:graphicFrameLocks noGrp="1"/>
          </p:cNvGraphicFramePr>
          <p:nvPr/>
        </p:nvGraphicFramePr>
        <p:xfrm>
          <a:off x="5711438" y="2152735"/>
          <a:ext cx="6114411" cy="3236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137">
                  <a:extLst>
                    <a:ext uri="{9D8B030D-6E8A-4147-A177-3AD203B41FA5}">
                      <a16:colId xmlns:a16="http://schemas.microsoft.com/office/drawing/2014/main" val="1065733429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183148475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474619352"/>
                    </a:ext>
                  </a:extLst>
                </a:gridCol>
              </a:tblGrid>
              <a:tr h="5712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 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08431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Observed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2767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Predicted Probability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67981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Cross Ent.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3063"/>
                  </a:ext>
                </a:extLst>
              </a:tr>
            </a:tbl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E99389B7-FB22-034E-AA80-DFE8936F6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8737" y="3641415"/>
            <a:ext cx="1701800" cy="368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7884303-3844-7A43-B2FF-D23AD8437E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1084" y="3641415"/>
            <a:ext cx="1701800" cy="3683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C2E615-7F8E-E14C-9801-7433554E2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1084" y="2823815"/>
            <a:ext cx="1562100" cy="304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544F78-3A4D-0A40-8CC4-C10BBB68AF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8737" y="2823815"/>
            <a:ext cx="1562100" cy="30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70BCC-5F48-2147-9D74-05CB584D8840}"/>
              </a:ext>
            </a:extLst>
          </p:cNvPr>
          <p:cNvSpPr txBox="1"/>
          <p:nvPr/>
        </p:nvSpPr>
        <p:spPr>
          <a:xfrm>
            <a:off x="552450" y="2302496"/>
            <a:ext cx="335861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u="sng" dirty="0"/>
              <a:t>Cute Cat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BB29A6-377B-AA40-9DBE-D8418F8F4E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2500" y="4897307"/>
            <a:ext cx="1295400" cy="35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73D848-3406-C540-B689-D162E7850FC4}"/>
              </a:ext>
            </a:extLst>
          </p:cNvPr>
          <p:cNvSpPr/>
          <p:nvPr/>
        </p:nvSpPr>
        <p:spPr>
          <a:xfrm>
            <a:off x="552450" y="867510"/>
            <a:ext cx="2794175" cy="145077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8C4D2A-CA3E-3C43-AEF8-5BC2128E9C4B}"/>
              </a:ext>
            </a:extLst>
          </p:cNvPr>
          <p:cNvSpPr/>
          <p:nvPr/>
        </p:nvSpPr>
        <p:spPr>
          <a:xfrm>
            <a:off x="7968963" y="3125939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3E9EC3-52D3-8640-A939-0B03588795A8}"/>
              </a:ext>
            </a:extLst>
          </p:cNvPr>
          <p:cNvSpPr/>
          <p:nvPr/>
        </p:nvSpPr>
        <p:spPr>
          <a:xfrm>
            <a:off x="10042037" y="314151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1.0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5F0D97-9C12-4245-A895-48973B6BFAB6}"/>
              </a:ext>
            </a:extLst>
          </p:cNvPr>
          <p:cNvSpPr/>
          <p:nvPr/>
        </p:nvSpPr>
        <p:spPr>
          <a:xfrm>
            <a:off x="7968962" y="398018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1A0C9B-825C-074B-853B-AE4BBE466632}"/>
              </a:ext>
            </a:extLst>
          </p:cNvPr>
          <p:cNvSpPr/>
          <p:nvPr/>
        </p:nvSpPr>
        <p:spPr>
          <a:xfrm>
            <a:off x="10042037" y="4021673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31210-E7FB-E14B-845F-37B993C3C33B}"/>
              </a:ext>
            </a:extLst>
          </p:cNvPr>
          <p:cNvSpPr/>
          <p:nvPr/>
        </p:nvSpPr>
        <p:spPr>
          <a:xfrm>
            <a:off x="7730915" y="4536090"/>
            <a:ext cx="2014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-0.0 Log(0.7)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= 0.0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876D7B-A5FE-B745-963C-D1EBA6DD7B64}"/>
              </a:ext>
            </a:extLst>
          </p:cNvPr>
          <p:cNvSpPr/>
          <p:nvPr/>
        </p:nvSpPr>
        <p:spPr>
          <a:xfrm>
            <a:off x="9867962" y="4536089"/>
            <a:ext cx="2328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-1.0 Log(0.3)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 ≈ 1.20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169BF-F874-EA46-A0E4-95D398E59A64}"/>
              </a:ext>
            </a:extLst>
          </p:cNvPr>
          <p:cNvSpPr txBox="1"/>
          <p:nvPr/>
        </p:nvSpPr>
        <p:spPr>
          <a:xfrm>
            <a:off x="5173421" y="5574793"/>
            <a:ext cx="6846784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Also called the log loss because it is the log of the predicted probability for the true class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4E5E7F-BF5B-1448-8E99-2A6F2FF62D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9244" y="2830105"/>
            <a:ext cx="1422400" cy="1422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E27F41-3AE4-6340-A622-E941BA4FF5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4199" y="4260702"/>
            <a:ext cx="3579034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03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1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DCE88C4-961C-F647-9F38-555A83A3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7510"/>
            <a:ext cx="10058400" cy="127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3731" y="5043523"/>
            <a:ext cx="2133600" cy="520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627" y="4998548"/>
            <a:ext cx="3352800" cy="5461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8627" y="5959458"/>
            <a:ext cx="3352800" cy="5461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171" y="6025920"/>
            <a:ext cx="3136900" cy="4699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4865" y="5162515"/>
            <a:ext cx="3429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171" y="5079965"/>
            <a:ext cx="3136900" cy="4699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7368" y="6027749"/>
            <a:ext cx="1435100" cy="469900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278967" y="4835471"/>
            <a:ext cx="115927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362414" y="4866468"/>
            <a:ext cx="0" cy="19915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07639" y="6005611"/>
            <a:ext cx="2882900" cy="520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06C512-2060-D241-ABE1-A3B847462A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69556" y="3750372"/>
            <a:ext cx="63881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AB502D-C36F-264E-8EC2-607BD5E862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9434" y="2890632"/>
            <a:ext cx="6858000" cy="774700"/>
          </a:xfrm>
          <a:prstGeom prst="rect">
            <a:avLst/>
          </a:prstGeom>
        </p:spPr>
      </p:pic>
      <p:sp>
        <p:nvSpPr>
          <p:cNvPr id="20" name="Double Bracket 19">
            <a:extLst>
              <a:ext uri="{FF2B5EF4-FFF2-40B4-BE49-F238E27FC236}">
                <a16:creationId xmlns:a16="http://schemas.microsoft.com/office/drawing/2014/main" id="{25518A9D-6E1F-9B44-A71F-124D659F9ADE}"/>
              </a:ext>
            </a:extLst>
          </p:cNvPr>
          <p:cNvSpPr/>
          <p:nvPr/>
        </p:nvSpPr>
        <p:spPr>
          <a:xfrm>
            <a:off x="3657368" y="2905372"/>
            <a:ext cx="8026632" cy="1623192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71C6059-65B1-EE46-83A4-E9E02FD0420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1624" y="3048596"/>
            <a:ext cx="2819400" cy="11811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F8C32B82-D0E1-A44A-B24E-30811F0A51AF}"/>
              </a:ext>
            </a:extLst>
          </p:cNvPr>
          <p:cNvSpPr/>
          <p:nvPr/>
        </p:nvSpPr>
        <p:spPr>
          <a:xfrm rot="5400000">
            <a:off x="7358952" y="-3469908"/>
            <a:ext cx="255689" cy="8280342"/>
          </a:xfrm>
          <a:prstGeom prst="leftBrace">
            <a:avLst>
              <a:gd name="adj1" fmla="val 8333"/>
              <a:gd name="adj2" fmla="val 788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7A6369E-6303-4542-809D-D056651E1AA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4456" y="-1552953"/>
            <a:ext cx="10147300" cy="127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1C6B8E-EA61-9A47-83E6-362AC70FDA4A}"/>
              </a:ext>
            </a:extLst>
          </p:cNvPr>
          <p:cNvSpPr/>
          <p:nvPr/>
        </p:nvSpPr>
        <p:spPr>
          <a:xfrm>
            <a:off x="832841" y="2263699"/>
            <a:ext cx="984756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3200" dirty="0">
                <a:solidFill>
                  <a:srgbClr val="000000"/>
                </a:solidFill>
                <a:ea typeface="Helvetica Neue Light" charset="0"/>
              </a:rPr>
              <a:t>Computing the more general version for (x</a:t>
            </a:r>
            <a:r>
              <a:rPr lang="en-US" sz="3200" baseline="-25000" dirty="0">
                <a:solidFill>
                  <a:srgbClr val="000000"/>
                </a:solidFill>
                <a:ea typeface="Helvetica Neue Light" charset="0"/>
              </a:rPr>
              <a:t>i</a:t>
            </a:r>
            <a:r>
              <a:rPr lang="en-US" sz="3200" dirty="0">
                <a:solidFill>
                  <a:srgbClr val="000000"/>
                </a:solidFill>
                <a:ea typeface="Helvetica Neue Light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ea typeface="Helvetica Neue Light" charset="0"/>
              </a:rPr>
              <a:t>y</a:t>
            </a:r>
            <a:r>
              <a:rPr lang="en-US" sz="3200" baseline="-25000" dirty="0" err="1">
                <a:solidFill>
                  <a:srgbClr val="000000"/>
                </a:solidFill>
                <a:ea typeface="Helvetica Neue Light" charset="0"/>
              </a:rPr>
              <a:t>i</a:t>
            </a:r>
            <a:r>
              <a:rPr lang="en-US" sz="3200" dirty="0">
                <a:solidFill>
                  <a:srgbClr val="000000"/>
                </a:solidFill>
                <a:ea typeface="Helvetica Neue Light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111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00821927-BB7A-F64E-AF20-3FC2AE7C7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7510"/>
            <a:ext cx="10058400" cy="127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99FDEE-BE85-254B-A046-756D292DA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610" y="3587686"/>
            <a:ext cx="6388100" cy="774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430294-519A-E34A-BADD-60CB2DF5E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488" y="2727946"/>
            <a:ext cx="6858000" cy="774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2975488" y="2811461"/>
            <a:ext cx="2555520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404488" y="2776073"/>
            <a:ext cx="2797589" cy="7307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4086968" y="3656913"/>
            <a:ext cx="2685143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7669374" y="3600836"/>
            <a:ext cx="2717897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8286" y="3701050"/>
            <a:ext cx="2133600" cy="5207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3142" y="3826042"/>
            <a:ext cx="3429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6931" y="2894029"/>
            <a:ext cx="1435100" cy="4699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2873" y="2856067"/>
            <a:ext cx="2620818" cy="473364"/>
          </a:xfrm>
          <a:prstGeom prst="rect">
            <a:avLst/>
          </a:prstGeom>
        </p:spPr>
      </p:pic>
      <p:sp>
        <p:nvSpPr>
          <p:cNvPr id="32" name="Double Bracket 31">
            <a:extLst>
              <a:ext uri="{FF2B5EF4-FFF2-40B4-BE49-F238E27FC236}">
                <a16:creationId xmlns:a16="http://schemas.microsoft.com/office/drawing/2014/main" id="{77C7C88C-87DE-F44B-BEAF-D34EC689EFA0}"/>
              </a:ext>
            </a:extLst>
          </p:cNvPr>
          <p:cNvSpPr/>
          <p:nvPr/>
        </p:nvSpPr>
        <p:spPr>
          <a:xfrm>
            <a:off x="3839434" y="2742686"/>
            <a:ext cx="6980619" cy="1623192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C745CA-A665-F244-8E1A-A0D2AE6D07B6}"/>
              </a:ext>
            </a:extLst>
          </p:cNvPr>
          <p:cNvSpPr txBox="1"/>
          <p:nvPr/>
        </p:nvSpPr>
        <p:spPr>
          <a:xfrm>
            <a:off x="277792" y="4484544"/>
            <a:ext cx="337143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Rewriting on one line: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4955F5-0F78-1348-85AD-230EF783FA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1762" y="2949742"/>
            <a:ext cx="2819400" cy="118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A55055-966F-1240-B2BB-C6632A9602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5148951"/>
            <a:ext cx="10972800" cy="1016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80E556B-E703-6349-93A9-C74132F50406}"/>
              </a:ext>
            </a:extLst>
          </p:cNvPr>
          <p:cNvSpPr/>
          <p:nvPr/>
        </p:nvSpPr>
        <p:spPr>
          <a:xfrm>
            <a:off x="832841" y="2263699"/>
            <a:ext cx="984756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3200" dirty="0">
                <a:solidFill>
                  <a:srgbClr val="000000"/>
                </a:solidFill>
                <a:ea typeface="Helvetica Neue Light" charset="0"/>
              </a:rPr>
              <a:t>Computing the more general version for (x</a:t>
            </a:r>
            <a:r>
              <a:rPr lang="en-US" sz="3200" baseline="-25000" dirty="0">
                <a:solidFill>
                  <a:srgbClr val="000000"/>
                </a:solidFill>
                <a:ea typeface="Helvetica Neue Light" charset="0"/>
              </a:rPr>
              <a:t>i</a:t>
            </a:r>
            <a:r>
              <a:rPr lang="en-US" sz="3200" dirty="0">
                <a:solidFill>
                  <a:srgbClr val="000000"/>
                </a:solidFill>
                <a:ea typeface="Helvetica Neue Light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ea typeface="Helvetica Neue Light" charset="0"/>
              </a:rPr>
              <a:t>y</a:t>
            </a:r>
            <a:r>
              <a:rPr lang="en-US" sz="3200" baseline="-25000" dirty="0" err="1">
                <a:solidFill>
                  <a:srgbClr val="000000"/>
                </a:solidFill>
                <a:ea typeface="Helvetica Neue Light" charset="0"/>
              </a:rPr>
              <a:t>i</a:t>
            </a:r>
            <a:r>
              <a:rPr lang="en-US" sz="3200" dirty="0">
                <a:solidFill>
                  <a:srgbClr val="000000"/>
                </a:solidFill>
                <a:ea typeface="Helvetica Neue Light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0894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00821927-BB7A-F64E-AF20-3FC2AE7C7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7510"/>
            <a:ext cx="10058400" cy="127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A55055-966F-1240-B2BB-C6632A9602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078534"/>
            <a:ext cx="10972800" cy="1016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4516271-41EF-BB4D-98E1-DF0246C4701B}"/>
              </a:ext>
            </a:extLst>
          </p:cNvPr>
          <p:cNvSpPr txBox="1"/>
          <p:nvPr/>
        </p:nvSpPr>
        <p:spPr>
          <a:xfrm>
            <a:off x="277792" y="2273972"/>
            <a:ext cx="337143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Rewriting on one line: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2D9F9F-3AFD-EC48-BAD0-B4EA549F3DDE}"/>
              </a:ext>
            </a:extLst>
          </p:cNvPr>
          <p:cNvSpPr txBox="1"/>
          <p:nvPr/>
        </p:nvSpPr>
        <p:spPr>
          <a:xfrm>
            <a:off x="277792" y="4333323"/>
            <a:ext cx="744306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After much algebra (see last lecture) we obtain: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68308F7-1261-C545-8E80-12E8473CF2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1750" y="5101670"/>
            <a:ext cx="9131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53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401252" cy="1325563"/>
          </a:xfrm>
        </p:spPr>
        <p:txBody>
          <a:bodyPr/>
          <a:lstStyle/>
          <a:p>
            <a:r>
              <a:rPr lang="en-US" dirty="0"/>
              <a:t>The Loss for Logistic Regression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646237"/>
            <a:ext cx="10515600" cy="3906665"/>
          </a:xfrm>
        </p:spPr>
        <p:txBody>
          <a:bodyPr/>
          <a:lstStyle/>
          <a:p>
            <a:r>
              <a:rPr lang="en-US" dirty="0"/>
              <a:t>Average </a:t>
            </a:r>
            <a:r>
              <a:rPr lang="en-US" b="1" dirty="0"/>
              <a:t>cross entropy </a:t>
            </a:r>
            <a:r>
              <a:rPr lang="en-US" dirty="0"/>
              <a:t>(simplified):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Equivalent to (derived from) </a:t>
            </a:r>
            <a:r>
              <a:rPr lang="en-US" b="1" dirty="0"/>
              <a:t>minimizing the KL divergence</a:t>
            </a:r>
          </a:p>
          <a:p>
            <a:pPr lvl="1"/>
            <a:r>
              <a:rPr lang="en-US" dirty="0"/>
              <a:t>Also equivalent to </a:t>
            </a:r>
            <a:r>
              <a:rPr lang="en-US" b="1" dirty="0"/>
              <a:t>maximizing the log-likelihood of the data </a:t>
            </a:r>
            <a:r>
              <a:rPr lang="mr-IN" dirty="0"/>
              <a:t>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(not covered in Data100 this semester)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-3217617"/>
            <a:ext cx="8343900" cy="11176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263628" y="5370022"/>
            <a:ext cx="7861447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Is this loss function reasonable?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672D9-D635-6148-AA79-1D17A1EE1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426" y="2327030"/>
            <a:ext cx="9131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1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C1423-576B-9344-A8BF-1F7B230C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Convexity Using Pictures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7EDD0-2202-7A49-B3A4-EDDEE4E73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76" y="1646238"/>
            <a:ext cx="9131300" cy="118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F912DE-F5DC-FD48-8091-6F44F28E6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425" y="3396870"/>
            <a:ext cx="3756002" cy="2584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479F18-56AC-BD43-A508-76BCE0CFA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23" y="3396870"/>
            <a:ext cx="3756002" cy="2584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09004C-1332-104D-AC74-0F6D20C8A9D5}"/>
              </a:ext>
            </a:extLst>
          </p:cNvPr>
          <p:cNvSpPr txBox="1"/>
          <p:nvPr/>
        </p:nvSpPr>
        <p:spPr>
          <a:xfrm>
            <a:off x="1836420" y="3146786"/>
            <a:ext cx="11721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Toy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89C0BE-75D8-0840-9F54-A28D2FC2473C}"/>
              </a:ext>
            </a:extLst>
          </p:cNvPr>
          <p:cNvSpPr txBox="1"/>
          <p:nvPr/>
        </p:nvSpPr>
        <p:spPr>
          <a:xfrm>
            <a:off x="4876924" y="3149906"/>
            <a:ext cx="25539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Squared Loss Surface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AB3536-9924-B747-AB08-93852537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0427" y="3386571"/>
            <a:ext cx="3719437" cy="25850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29F435-AB4F-504C-AA55-2B12C0BE8F4C}"/>
              </a:ext>
            </a:extLst>
          </p:cNvPr>
          <p:cNvSpPr txBox="1"/>
          <p:nvPr/>
        </p:nvSpPr>
        <p:spPr>
          <a:xfrm>
            <a:off x="8709126" y="3146786"/>
            <a:ext cx="23230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KL Div. Loss Surface</a:t>
            </a:r>
          </a:p>
        </p:txBody>
      </p:sp>
    </p:spTree>
    <p:extLst>
      <p:ext uri="{BB962C8B-B14F-4D97-AF65-F5344CB8AC3E}">
        <p14:creationId xmlns:p14="http://schemas.microsoft.com/office/powerpoint/2010/main" val="3743850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812048" y="2785733"/>
            <a:ext cx="2264490" cy="2146249"/>
            <a:chOff x="-1161122" y="320675"/>
            <a:chExt cx="2264490" cy="214624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-874046" y="1405944"/>
              <a:ext cx="1977414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236" y="1553601"/>
              <a:ext cx="259132" cy="13349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61122" y="1553601"/>
              <a:ext cx="463297" cy="133492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H="1">
              <a:off x="-376972" y="882026"/>
              <a:ext cx="885790" cy="116696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14661" y="530840"/>
              <a:ext cx="1" cy="175020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6538" y="2098274"/>
              <a:ext cx="358853" cy="1848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423" y="742123"/>
              <a:ext cx="416637" cy="12004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783" y="320675"/>
              <a:ext cx="259132" cy="13349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10948" y="2333432"/>
              <a:ext cx="463297" cy="1334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712" y="564859"/>
            <a:ext cx="10801350" cy="1325563"/>
          </a:xfrm>
        </p:spPr>
        <p:txBody>
          <a:bodyPr/>
          <a:lstStyle/>
          <a:p>
            <a:r>
              <a:rPr lang="en-US" b="1" dirty="0"/>
              <a:t>Classification</a:t>
            </a:r>
          </a:p>
        </p:txBody>
      </p:sp>
      <p:sp>
        <p:nvSpPr>
          <p:cNvPr id="4" name="Freeform 3"/>
          <p:cNvSpPr/>
          <p:nvPr/>
        </p:nvSpPr>
        <p:spPr>
          <a:xfrm>
            <a:off x="721360" y="2813734"/>
            <a:ext cx="3157789" cy="2224640"/>
          </a:xfrm>
          <a:custGeom>
            <a:avLst/>
            <a:gdLst>
              <a:gd name="connsiteX0" fmla="*/ 764836 w 3739274"/>
              <a:gd name="connsiteY0" fmla="*/ 1751736 h 2634292"/>
              <a:gd name="connsiteX1" fmla="*/ 47660 w 3739274"/>
              <a:gd name="connsiteY1" fmla="*/ 353242 h 2634292"/>
              <a:gd name="connsiteX2" fmla="*/ 2055754 w 3739274"/>
              <a:gd name="connsiteY2" fmla="*/ 460818 h 2634292"/>
              <a:gd name="connsiteX3" fmla="*/ 2988083 w 3739274"/>
              <a:gd name="connsiteY3" fmla="*/ 102230 h 2634292"/>
              <a:gd name="connsiteX4" fmla="*/ 3723189 w 3739274"/>
              <a:gd name="connsiteY4" fmla="*/ 2576489 h 2634292"/>
              <a:gd name="connsiteX5" fmla="*/ 2270907 w 3739274"/>
              <a:gd name="connsiteY5" fmla="*/ 1841383 h 2634292"/>
              <a:gd name="connsiteX6" fmla="*/ 764836 w 3739274"/>
              <a:gd name="connsiteY6" fmla="*/ 1751736 h 263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9274" h="2634292">
                <a:moveTo>
                  <a:pt x="764836" y="1751736"/>
                </a:moveTo>
                <a:cubicBezTo>
                  <a:pt x="394295" y="1503713"/>
                  <a:pt x="-167493" y="568395"/>
                  <a:pt x="47660" y="353242"/>
                </a:cubicBezTo>
                <a:cubicBezTo>
                  <a:pt x="262813" y="138089"/>
                  <a:pt x="1565684" y="502653"/>
                  <a:pt x="2055754" y="460818"/>
                </a:cubicBezTo>
                <a:cubicBezTo>
                  <a:pt x="2545824" y="418983"/>
                  <a:pt x="2710177" y="-250382"/>
                  <a:pt x="2988083" y="102230"/>
                </a:cubicBezTo>
                <a:cubicBezTo>
                  <a:pt x="3265989" y="454842"/>
                  <a:pt x="3842718" y="2286630"/>
                  <a:pt x="3723189" y="2576489"/>
                </a:cubicBezTo>
                <a:cubicBezTo>
                  <a:pt x="3603660" y="2866348"/>
                  <a:pt x="2757989" y="1978842"/>
                  <a:pt x="2270907" y="1841383"/>
                </a:cubicBezTo>
                <a:cubicBezTo>
                  <a:pt x="1783825" y="1703924"/>
                  <a:pt x="1135377" y="1999759"/>
                  <a:pt x="764836" y="1751736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Domain</a:t>
            </a:r>
          </a:p>
        </p:txBody>
      </p:sp>
      <p:sp>
        <p:nvSpPr>
          <p:cNvPr id="5" name="Freeform 4"/>
          <p:cNvSpPr/>
          <p:nvPr/>
        </p:nvSpPr>
        <p:spPr>
          <a:xfrm>
            <a:off x="6530273" y="3044325"/>
            <a:ext cx="3416045" cy="88172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92075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2662200" y="3044325"/>
            <a:ext cx="2703502" cy="454709"/>
            <a:chOff x="7586010" y="3120771"/>
            <a:chExt cx="3225424" cy="45470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8050305" y="3120771"/>
              <a:ext cx="2707342" cy="0"/>
            </a:xfrm>
            <a:prstGeom prst="straightConnector1">
              <a:avLst/>
            </a:prstGeom>
            <a:ln w="73025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2334" y="3359580"/>
              <a:ext cx="419100" cy="2159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6010" y="3359580"/>
              <a:ext cx="749300" cy="215900"/>
            </a:xfrm>
            <a:prstGeom prst="rect">
              <a:avLst/>
            </a:prstGeom>
          </p:spPr>
        </p:pic>
      </p:grpSp>
      <p:sp>
        <p:nvSpPr>
          <p:cNvPr id="11" name="Oval 10"/>
          <p:cNvSpPr/>
          <p:nvPr/>
        </p:nvSpPr>
        <p:spPr>
          <a:xfrm>
            <a:off x="13784108" y="2943563"/>
            <a:ext cx="220930" cy="2209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499" y="7616991"/>
            <a:ext cx="8001000" cy="1257300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>
          <a:xfrm>
            <a:off x="5807947" y="6979921"/>
            <a:ext cx="2242358" cy="637070"/>
          </a:xfrm>
          <a:prstGeom prst="wedgeRectCallout">
            <a:avLst>
              <a:gd name="adj1" fmla="val -18144"/>
              <a:gd name="adj2" fmla="val 108241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Squared Loss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8731623" y="8686653"/>
            <a:ext cx="2242358" cy="637070"/>
          </a:xfrm>
          <a:prstGeom prst="wedgeRectCallout">
            <a:avLst>
              <a:gd name="adj1" fmla="val -23073"/>
              <a:gd name="adj2" fmla="val -889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Regularization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699359" y="3044325"/>
            <a:ext cx="2860156" cy="54517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829" y="3130193"/>
            <a:ext cx="25400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429CBF-0AFB-ED4B-8617-CEC182B73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0561" y="3219829"/>
            <a:ext cx="431905" cy="4817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30BAB75-9031-7C48-B91F-D53FD0380064}"/>
              </a:ext>
            </a:extLst>
          </p:cNvPr>
          <p:cNvSpPr txBox="1"/>
          <p:nvPr/>
        </p:nvSpPr>
        <p:spPr>
          <a:xfrm>
            <a:off x="9994603" y="3219829"/>
            <a:ext cx="174118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isAlive</a:t>
            </a:r>
            <a:r>
              <a:rPr lang="en-US" sz="3200" dirty="0"/>
              <a:t>? </a:t>
            </a:r>
          </a:p>
          <a:p>
            <a:pPr algn="ctr"/>
            <a:r>
              <a:rPr lang="en-US" sz="3200" dirty="0"/>
              <a:t>{0,1}</a:t>
            </a:r>
          </a:p>
        </p:txBody>
      </p:sp>
    </p:spTree>
    <p:extLst>
      <p:ext uri="{BB962C8B-B14F-4D97-AF65-F5344CB8AC3E}">
        <p14:creationId xmlns:p14="http://schemas.microsoft.com/office/powerpoint/2010/main" val="353567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3997143" y="3083352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6859" y="5876579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37599" y="4118880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92140" y="3826492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2674" y="590624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2392" y="5912566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89186" y="590624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1477317" y="573172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376859" y="573172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6311988" y="579836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84139" y="391838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916575" y="5073138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88726" y="3358671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90" t="18800" r="8046" b="10111"/>
          <a:stretch/>
        </p:blipFill>
        <p:spPr>
          <a:xfrm>
            <a:off x="8465958" y="4720037"/>
            <a:ext cx="3630851" cy="1894975"/>
          </a:xfrm>
          <a:prstGeom prst="rect">
            <a:avLst/>
          </a:prstGeom>
        </p:spPr>
      </p:pic>
      <p:pic>
        <p:nvPicPr>
          <p:cNvPr id="29" name="Content Placeholder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18" t="19355" r="9419" b="9447"/>
          <a:stretch/>
        </p:blipFill>
        <p:spPr>
          <a:xfrm>
            <a:off x="8465958" y="2786438"/>
            <a:ext cx="3490844" cy="18783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83214" y="1579793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404" y="1930529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3483" y="2694464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6495" y="3504123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3317" y="4377137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56956" y="2767151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11821370" y="1306543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8321086" y="4099770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661826" y="2342071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316367" y="2049683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466901" y="4129437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06619" y="4135757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013413" y="4129437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9301544" y="3954915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4201086" y="3954915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4136215" y="4021554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308366" y="2141574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3740802" y="3296329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912953" y="1581862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35752" y="5754964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942" y="6105700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021" y="6869635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1649" y="5256243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5855" y="8552308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533212" y="2075245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87D631-296C-7C4A-9B2F-DB73572B98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146" y="2473077"/>
            <a:ext cx="2679700" cy="4953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2E7A98-EDC1-A948-A7DA-742C2960750B}"/>
              </a:ext>
            </a:extLst>
          </p:cNvPr>
          <p:cNvSpPr txBox="1"/>
          <p:nvPr/>
        </p:nvSpPr>
        <p:spPr>
          <a:xfrm>
            <a:off x="666197" y="2682995"/>
            <a:ext cx="345158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(-1,1):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BCC96-98BF-2843-AA0E-ED5935F6A2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9150" y="3266464"/>
            <a:ext cx="2311400" cy="495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8D9CC2-6495-2747-9B56-B7D24590F6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259" y="4963177"/>
            <a:ext cx="2527300" cy="431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3C19FAB-B81D-4A4B-82C6-0C168FA526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2909" y="4043966"/>
            <a:ext cx="3584458" cy="252032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F164C1F-1020-AE4B-B991-2F6DAB089D00}"/>
              </a:ext>
            </a:extLst>
          </p:cNvPr>
          <p:cNvSpPr txBox="1"/>
          <p:nvPr/>
        </p:nvSpPr>
        <p:spPr>
          <a:xfrm>
            <a:off x="554781" y="4261474"/>
            <a:ext cx="135646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Objective:</a:t>
            </a:r>
          </a:p>
        </p:txBody>
      </p:sp>
    </p:spTree>
    <p:extLst>
      <p:ext uri="{BB962C8B-B14F-4D97-AF65-F5344CB8AC3E}">
        <p14:creationId xmlns:p14="http://schemas.microsoft.com/office/powerpoint/2010/main" val="735138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350679" y="3428742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-3149605" y="6221969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1135" y="4464270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154324" y="4171882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790" y="625163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2364072" y="6257956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42722" y="625163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-2169147" y="607711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730395" y="607711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665524" y="614375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-2162325" y="426377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70111" y="5418528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2557738" y="3704061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35752" y="5754964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942" y="6105700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021" y="6869635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896" y="2282778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5855" y="8552308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-1937479" y="4197444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2E7A98-EDC1-A948-A7DA-742C2960750B}"/>
              </a:ext>
            </a:extLst>
          </p:cNvPr>
          <p:cNvSpPr txBox="1"/>
          <p:nvPr/>
        </p:nvSpPr>
        <p:spPr>
          <a:xfrm>
            <a:off x="5775643" y="1563476"/>
            <a:ext cx="345158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(-1,1):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8D9CC2-6495-2747-9B56-B7D24590F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647" y="1655034"/>
            <a:ext cx="2527300" cy="431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8B1CC85-B42B-DF40-9B39-E3D184B09B52}"/>
              </a:ext>
            </a:extLst>
          </p:cNvPr>
          <p:cNvSpPr txBox="1"/>
          <p:nvPr/>
        </p:nvSpPr>
        <p:spPr>
          <a:xfrm>
            <a:off x="397322" y="2823694"/>
            <a:ext cx="343235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(1, 0):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A5219-DC6D-D943-BFB6-93F0977B9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0998" y="3466179"/>
            <a:ext cx="2362200" cy="49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4789FE-E2A1-C943-B951-E3253D2AC2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584" y="4144287"/>
            <a:ext cx="26416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AB750-8BD3-3B4E-9539-0362E4CE23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5416" y="3628494"/>
            <a:ext cx="2717800" cy="4318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896B7427-568C-1244-9484-16BC8C25C305}"/>
              </a:ext>
            </a:extLst>
          </p:cNvPr>
          <p:cNvSpPr/>
          <p:nvPr/>
        </p:nvSpPr>
        <p:spPr>
          <a:xfrm>
            <a:off x="4258940" y="3596744"/>
            <a:ext cx="586015" cy="495300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DD6E93A-7E59-0D44-B968-C748C5B9C1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3677" y="3067130"/>
            <a:ext cx="3546223" cy="24934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CE7EC67-1D61-934A-9CDA-B50FE0974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896" y="5754460"/>
            <a:ext cx="17145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12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35752" y="5754964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942" y="6105700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021" y="6869635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896" y="2282778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5855" y="8552308"/>
            <a:ext cx="1358900" cy="3429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9599588" y="4391904"/>
            <a:ext cx="0" cy="2290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451974" y="6105700"/>
            <a:ext cx="45455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501699" y="4977378"/>
            <a:ext cx="19577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16915" y="4698821"/>
            <a:ext cx="466822" cy="595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27762" y="6123902"/>
            <a:ext cx="239194" cy="35879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33941" y="6127780"/>
            <a:ext cx="322794" cy="35879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944524" y="6123902"/>
            <a:ext cx="239194" cy="35879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053538" y="6016823"/>
            <a:ext cx="0" cy="1639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059672" y="6016823"/>
            <a:ext cx="0" cy="1639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1019870" y="6057710"/>
            <a:ext cx="110018" cy="11001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057724" y="4904241"/>
            <a:ext cx="110018" cy="11001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0754260" y="5482024"/>
            <a:ext cx="1437740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61790" y="4400582"/>
            <a:ext cx="1645149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82454" y="5162596"/>
            <a:ext cx="15071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2E7A98-EDC1-A948-A7DA-742C2960750B}"/>
              </a:ext>
            </a:extLst>
          </p:cNvPr>
          <p:cNvSpPr txBox="1"/>
          <p:nvPr/>
        </p:nvSpPr>
        <p:spPr>
          <a:xfrm>
            <a:off x="5775643" y="1563476"/>
            <a:ext cx="345158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(-1,1):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8D9CC2-6495-2747-9B56-B7D24590F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647" y="1655034"/>
            <a:ext cx="2527300" cy="431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8B1CC85-B42B-DF40-9B39-E3D184B09B52}"/>
              </a:ext>
            </a:extLst>
          </p:cNvPr>
          <p:cNvSpPr txBox="1"/>
          <p:nvPr/>
        </p:nvSpPr>
        <p:spPr>
          <a:xfrm>
            <a:off x="5775643" y="2753791"/>
            <a:ext cx="343235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(1, 0):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DAB750-8BD3-3B4E-9539-0362E4CE2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4647" y="2845211"/>
            <a:ext cx="2717800" cy="431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DD6E93A-7E59-0D44-B968-C748C5B9C1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63212" y="1466230"/>
            <a:ext cx="3546223" cy="24934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CE7EC67-1D61-934A-9CDA-B50FE0974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496" y="3596744"/>
            <a:ext cx="1714500" cy="3429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0A83F3-4418-9C4D-B999-5453B9F60061}"/>
              </a:ext>
            </a:extLst>
          </p:cNvPr>
          <p:cNvGrpSpPr/>
          <p:nvPr/>
        </p:nvGrpSpPr>
        <p:grpSpPr>
          <a:xfrm>
            <a:off x="723595" y="2839193"/>
            <a:ext cx="4728195" cy="3707552"/>
            <a:chOff x="753098" y="2975240"/>
            <a:chExt cx="4728195" cy="370755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5D3CBF-0206-7644-80AB-37E5E4855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3098" y="3340874"/>
              <a:ext cx="4728195" cy="334191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E6C758E-193F-114B-8BD3-E000331F2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2695" y="5162596"/>
              <a:ext cx="1714500" cy="3429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3423D5-1DFA-AD4F-B1B7-CF11983332DF}"/>
                </a:ext>
              </a:extLst>
            </p:cNvPr>
            <p:cNvSpPr txBox="1"/>
            <p:nvPr/>
          </p:nvSpPr>
          <p:spPr>
            <a:xfrm>
              <a:off x="1220195" y="2975240"/>
              <a:ext cx="121700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Total Loss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8875C7C-7076-AC41-95AA-8C5CF43F663B}"/>
              </a:ext>
            </a:extLst>
          </p:cNvPr>
          <p:cNvSpPr txBox="1"/>
          <p:nvPr/>
        </p:nvSpPr>
        <p:spPr>
          <a:xfrm>
            <a:off x="4130946" y="5297358"/>
            <a:ext cx="33522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Degenerate Solution!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CE027B1-F5B5-3942-AA19-A629A63B73E3}"/>
              </a:ext>
            </a:extLst>
          </p:cNvPr>
          <p:cNvSpPr/>
          <p:nvPr/>
        </p:nvSpPr>
        <p:spPr>
          <a:xfrm>
            <a:off x="7601802" y="4967785"/>
            <a:ext cx="4339989" cy="1146412"/>
          </a:xfrm>
          <a:custGeom>
            <a:avLst/>
            <a:gdLst>
              <a:gd name="connsiteX0" fmla="*/ 0 w 3848669"/>
              <a:gd name="connsiteY0" fmla="*/ 0 h 1146412"/>
              <a:gd name="connsiteX1" fmla="*/ 1501254 w 3848669"/>
              <a:gd name="connsiteY1" fmla="*/ 0 h 1146412"/>
              <a:gd name="connsiteX2" fmla="*/ 1501254 w 3848669"/>
              <a:gd name="connsiteY2" fmla="*/ 1146412 h 1146412"/>
              <a:gd name="connsiteX3" fmla="*/ 3848669 w 3848669"/>
              <a:gd name="connsiteY3" fmla="*/ 1146412 h 1146412"/>
              <a:gd name="connsiteX0" fmla="*/ 0 w 4339989"/>
              <a:gd name="connsiteY0" fmla="*/ 0 h 1146412"/>
              <a:gd name="connsiteX1" fmla="*/ 1992574 w 4339989"/>
              <a:gd name="connsiteY1" fmla="*/ 0 h 1146412"/>
              <a:gd name="connsiteX2" fmla="*/ 1992574 w 4339989"/>
              <a:gd name="connsiteY2" fmla="*/ 1146412 h 1146412"/>
              <a:gd name="connsiteX3" fmla="*/ 4339989 w 4339989"/>
              <a:gd name="connsiteY3" fmla="*/ 1146412 h 114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9989" h="1146412">
                <a:moveTo>
                  <a:pt x="0" y="0"/>
                </a:moveTo>
                <a:lnTo>
                  <a:pt x="1992574" y="0"/>
                </a:lnTo>
                <a:lnTo>
                  <a:pt x="1992574" y="1146412"/>
                </a:lnTo>
                <a:lnTo>
                  <a:pt x="4339989" y="1146412"/>
                </a:lnTo>
              </a:path>
            </a:pathLst>
          </a:custGeom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8C202C-1941-0F48-B4CB-A546BDB731FF}"/>
              </a:ext>
            </a:extLst>
          </p:cNvPr>
          <p:cNvSpPr txBox="1"/>
          <p:nvPr/>
        </p:nvSpPr>
        <p:spPr>
          <a:xfrm>
            <a:off x="9891639" y="4207238"/>
            <a:ext cx="212269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Overly confident!</a:t>
            </a:r>
          </a:p>
        </p:txBody>
      </p:sp>
    </p:spTree>
    <p:extLst>
      <p:ext uri="{BB962C8B-B14F-4D97-AF65-F5344CB8AC3E}">
        <p14:creationId xmlns:p14="http://schemas.microsoft.com/office/powerpoint/2010/main" val="87765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Linearly Separable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7510" y="1825625"/>
            <a:ext cx="7876768" cy="4351339"/>
          </a:xfrm>
        </p:spPr>
        <p:txBody>
          <a:bodyPr/>
          <a:lstStyle/>
          <a:p>
            <a:r>
              <a:rPr lang="en-US" dirty="0"/>
              <a:t>A classification dataset is said to be linearly separable if there exists a hyperplane that separates the two classes. </a:t>
            </a:r>
          </a:p>
          <a:p>
            <a:r>
              <a:rPr lang="en-US" dirty="0"/>
              <a:t>If data is linearly separable, logistic regression requires regularization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748771" y="503947"/>
            <a:ext cx="3807612" cy="2710644"/>
            <a:chOff x="7995844" y="1148597"/>
            <a:chExt cx="3807612" cy="2710644"/>
          </a:xfrm>
        </p:grpSpPr>
        <p:grpSp>
          <p:nvGrpSpPr>
            <p:cNvPr id="25" name="Group 24"/>
            <p:cNvGrpSpPr/>
            <p:nvPr/>
          </p:nvGrpSpPr>
          <p:grpSpPr>
            <a:xfrm>
              <a:off x="8078345" y="1483895"/>
              <a:ext cx="3725111" cy="2375346"/>
              <a:chOff x="7844589" y="617621"/>
              <a:chExt cx="3725111" cy="2375346"/>
            </a:xfrm>
          </p:grpSpPr>
          <p:sp>
            <p:nvSpPr>
              <p:cNvPr id="27" name="Freeform 26"/>
              <p:cNvSpPr/>
              <p:nvPr/>
            </p:nvSpPr>
            <p:spPr>
              <a:xfrm>
                <a:off x="7848600" y="630767"/>
                <a:ext cx="3721100" cy="2362200"/>
              </a:xfrm>
              <a:custGeom>
                <a:avLst/>
                <a:gdLst>
                  <a:gd name="connsiteX0" fmla="*/ 0 w 3721100"/>
                  <a:gd name="connsiteY0" fmla="*/ 2362200 h 2362200"/>
                  <a:gd name="connsiteX1" fmla="*/ 4233 w 3721100"/>
                  <a:gd name="connsiteY1" fmla="*/ 1960033 h 2362200"/>
                  <a:gd name="connsiteX2" fmla="*/ 3721100 w 3721100"/>
                  <a:gd name="connsiteY2" fmla="*/ 0 h 2362200"/>
                  <a:gd name="connsiteX3" fmla="*/ 3716867 w 3721100"/>
                  <a:gd name="connsiteY3" fmla="*/ 2362200 h 2362200"/>
                  <a:gd name="connsiteX4" fmla="*/ 0 w 3721100"/>
                  <a:gd name="connsiteY4" fmla="*/ 2362200 h 236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1100" h="2362200">
                    <a:moveTo>
                      <a:pt x="0" y="2362200"/>
                    </a:moveTo>
                    <a:lnTo>
                      <a:pt x="4233" y="1960033"/>
                    </a:lnTo>
                    <a:lnTo>
                      <a:pt x="3721100" y="0"/>
                    </a:lnTo>
                    <a:lnTo>
                      <a:pt x="3716867" y="2362200"/>
                    </a:lnTo>
                    <a:lnTo>
                      <a:pt x="0" y="2362200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7848600" y="622300"/>
                <a:ext cx="3716867" cy="1964267"/>
              </a:xfrm>
              <a:custGeom>
                <a:avLst/>
                <a:gdLst>
                  <a:gd name="connsiteX0" fmla="*/ 4233 w 3716867"/>
                  <a:gd name="connsiteY0" fmla="*/ 1964267 h 1964267"/>
                  <a:gd name="connsiteX1" fmla="*/ 0 w 3716867"/>
                  <a:gd name="connsiteY1" fmla="*/ 0 h 1964267"/>
                  <a:gd name="connsiteX2" fmla="*/ 3716867 w 3716867"/>
                  <a:gd name="connsiteY2" fmla="*/ 0 h 1964267"/>
                  <a:gd name="connsiteX3" fmla="*/ 3674533 w 3716867"/>
                  <a:gd name="connsiteY3" fmla="*/ 33867 h 1964267"/>
                  <a:gd name="connsiteX4" fmla="*/ 4233 w 3716867"/>
                  <a:gd name="connsiteY4" fmla="*/ 1964267 h 1964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6867" h="1964267">
                    <a:moveTo>
                      <a:pt x="4233" y="1964267"/>
                    </a:moveTo>
                    <a:lnTo>
                      <a:pt x="0" y="0"/>
                    </a:lnTo>
                    <a:lnTo>
                      <a:pt x="3716867" y="0"/>
                    </a:lnTo>
                    <a:lnTo>
                      <a:pt x="3674533" y="33867"/>
                    </a:lnTo>
                    <a:lnTo>
                      <a:pt x="4233" y="196426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844589" y="617621"/>
                <a:ext cx="3721769" cy="2374232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ross 29"/>
              <p:cNvSpPr/>
              <p:nvPr/>
            </p:nvSpPr>
            <p:spPr>
              <a:xfrm>
                <a:off x="8354149" y="1479258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Donut 30"/>
              <p:cNvSpPr/>
              <p:nvPr/>
            </p:nvSpPr>
            <p:spPr>
              <a:xfrm>
                <a:off x="10112542" y="1829942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Donut 31"/>
              <p:cNvSpPr/>
              <p:nvPr/>
            </p:nvSpPr>
            <p:spPr>
              <a:xfrm>
                <a:off x="9329599" y="2176129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Donut 32"/>
              <p:cNvSpPr/>
              <p:nvPr/>
            </p:nvSpPr>
            <p:spPr>
              <a:xfrm>
                <a:off x="9850299" y="2408739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Cross 33"/>
              <p:cNvSpPr/>
              <p:nvPr/>
            </p:nvSpPr>
            <p:spPr>
              <a:xfrm>
                <a:off x="9127959" y="1175670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ross 34"/>
              <p:cNvSpPr/>
              <p:nvPr/>
            </p:nvSpPr>
            <p:spPr>
              <a:xfrm>
                <a:off x="9984206" y="984779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Donut 35"/>
              <p:cNvSpPr/>
              <p:nvPr/>
            </p:nvSpPr>
            <p:spPr>
              <a:xfrm>
                <a:off x="11093227" y="2525044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Donut 36"/>
              <p:cNvSpPr/>
              <p:nvPr/>
            </p:nvSpPr>
            <p:spPr>
              <a:xfrm>
                <a:off x="8715321" y="2474244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Cross 37"/>
              <p:cNvSpPr/>
              <p:nvPr/>
            </p:nvSpPr>
            <p:spPr>
              <a:xfrm>
                <a:off x="8464884" y="845218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 flipV="1">
                <a:off x="7844589" y="631323"/>
                <a:ext cx="3721769" cy="195947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7995844" y="1148597"/>
              <a:ext cx="287931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Linearly Separable Data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748771" y="3467434"/>
            <a:ext cx="3804270" cy="2709530"/>
            <a:chOff x="7748771" y="3467434"/>
            <a:chExt cx="3804270" cy="2709530"/>
          </a:xfrm>
        </p:grpSpPr>
        <p:grpSp>
          <p:nvGrpSpPr>
            <p:cNvPr id="23" name="Group 22"/>
            <p:cNvGrpSpPr/>
            <p:nvPr/>
          </p:nvGrpSpPr>
          <p:grpSpPr>
            <a:xfrm>
              <a:off x="7748771" y="3467434"/>
              <a:ext cx="3804270" cy="2709530"/>
              <a:chOff x="7995844" y="1148597"/>
              <a:chExt cx="3804270" cy="270953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8078345" y="1483895"/>
                <a:ext cx="3721769" cy="2374232"/>
                <a:chOff x="7844589" y="617621"/>
                <a:chExt cx="3721769" cy="2374232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7844589" y="617621"/>
                  <a:ext cx="3721769" cy="2374232"/>
                </a:xfrm>
                <a:prstGeom prst="rect">
                  <a:avLst/>
                </a:prstGeom>
                <a:gradFill>
                  <a:gsLst>
                    <a:gs pos="67000">
                      <a:schemeClr val="accent5">
                        <a:lumMod val="60000"/>
                        <a:lumOff val="40000"/>
                      </a:schemeClr>
                    </a:gs>
                    <a:gs pos="44000">
                      <a:schemeClr val="accent4">
                        <a:lumMod val="60000"/>
                        <a:lumOff val="40000"/>
                      </a:schemeClr>
                    </a:gs>
                  </a:gsLst>
                  <a:lin ang="15000000" scaled="0"/>
                </a:gra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Cross 7"/>
                <p:cNvSpPr/>
                <p:nvPr/>
              </p:nvSpPr>
              <p:spPr>
                <a:xfrm>
                  <a:off x="8354149" y="1479258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Donut 8"/>
                <p:cNvSpPr/>
                <p:nvPr/>
              </p:nvSpPr>
              <p:spPr>
                <a:xfrm>
                  <a:off x="10112542" y="1829942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Donut 9"/>
                <p:cNvSpPr/>
                <p:nvPr/>
              </p:nvSpPr>
              <p:spPr>
                <a:xfrm>
                  <a:off x="9329599" y="2176129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Donut 10"/>
                <p:cNvSpPr/>
                <p:nvPr/>
              </p:nvSpPr>
              <p:spPr>
                <a:xfrm>
                  <a:off x="9850299" y="2408739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Cross 11"/>
                <p:cNvSpPr/>
                <p:nvPr/>
              </p:nvSpPr>
              <p:spPr>
                <a:xfrm>
                  <a:off x="9127959" y="1175670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Cross 12"/>
                <p:cNvSpPr/>
                <p:nvPr/>
              </p:nvSpPr>
              <p:spPr>
                <a:xfrm>
                  <a:off x="9984206" y="984779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Donut 13"/>
                <p:cNvSpPr/>
                <p:nvPr/>
              </p:nvSpPr>
              <p:spPr>
                <a:xfrm>
                  <a:off x="11093227" y="2525044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Donut 14"/>
                <p:cNvSpPr/>
                <p:nvPr/>
              </p:nvSpPr>
              <p:spPr>
                <a:xfrm>
                  <a:off x="8715321" y="2474244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Cross 15"/>
                <p:cNvSpPr/>
                <p:nvPr/>
              </p:nvSpPr>
              <p:spPr>
                <a:xfrm>
                  <a:off x="8464884" y="845218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7995844" y="1148597"/>
                <a:ext cx="3344185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Not</a:t>
                </a:r>
                <a:r>
                  <a:rPr lang="en-US" dirty="0"/>
                  <a:t> Linearly Separable Data</a:t>
                </a:r>
              </a:p>
            </p:txBody>
          </p:sp>
        </p:grpSp>
        <p:sp>
          <p:nvSpPr>
            <p:cNvPr id="40" name="Donut 39"/>
            <p:cNvSpPr/>
            <p:nvPr/>
          </p:nvSpPr>
          <p:spPr>
            <a:xfrm>
              <a:off x="8728711" y="4278083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Cross 40"/>
            <p:cNvSpPr/>
            <p:nvPr/>
          </p:nvSpPr>
          <p:spPr>
            <a:xfrm>
              <a:off x="10371412" y="546551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84731" y="4754966"/>
            <a:ext cx="5660049" cy="1848634"/>
            <a:chOff x="1284731" y="4754966"/>
            <a:chExt cx="5660049" cy="184863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4731" y="4754966"/>
              <a:ext cx="2805062" cy="1848634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4298389" y="5182301"/>
              <a:ext cx="2646391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Weights go to infinity!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BB03D5D-5D7F-F941-8662-BD3ACDC1A4EA}"/>
              </a:ext>
            </a:extLst>
          </p:cNvPr>
          <p:cNvSpPr txBox="1"/>
          <p:nvPr/>
        </p:nvSpPr>
        <p:spPr>
          <a:xfrm>
            <a:off x="5295207" y="6234268"/>
            <a:ext cx="119135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Solution?</a:t>
            </a:r>
          </a:p>
        </p:txBody>
      </p:sp>
    </p:spTree>
    <p:extLst>
      <p:ext uri="{BB962C8B-B14F-4D97-AF65-F5344CB8AC3E}">
        <p14:creationId xmlns:p14="http://schemas.microsoft.com/office/powerpoint/2010/main" val="1075808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F05F4-571F-3743-853F-D4C861C8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Regularization to 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EE8F-301F-9F4F-8018-6E006BD2F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41469"/>
            <a:ext cx="10515600" cy="2735495"/>
          </a:xfrm>
        </p:spPr>
        <p:txBody>
          <a:bodyPr>
            <a:normAutofit/>
          </a:bodyPr>
          <a:lstStyle/>
          <a:p>
            <a:r>
              <a:rPr lang="en-US" sz="2400" dirty="0"/>
              <a:t>Prevents weights from diverging on linearly separable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DA609-F797-9045-8D81-6CA71E3A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18" y="2221796"/>
            <a:ext cx="7637376" cy="987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35689-A493-7D4A-9D41-A11EB4B1E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490" y="2055329"/>
            <a:ext cx="1841500" cy="132080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736EDB91-E649-DF46-871D-99674002DBFC}"/>
              </a:ext>
            </a:extLst>
          </p:cNvPr>
          <p:cNvSpPr/>
          <p:nvPr/>
        </p:nvSpPr>
        <p:spPr>
          <a:xfrm>
            <a:off x="6893840" y="5134426"/>
            <a:ext cx="266007" cy="294367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D52FD-E264-F64D-AFA7-C70B04BB21F7}"/>
              </a:ext>
            </a:extLst>
          </p:cNvPr>
          <p:cNvSpPr txBox="1"/>
          <p:nvPr/>
        </p:nvSpPr>
        <p:spPr>
          <a:xfrm>
            <a:off x="2094292" y="4295868"/>
            <a:ext cx="114646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Earlier 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471F54-F2A9-A149-801D-FF493E976F3E}"/>
              </a:ext>
            </a:extLst>
          </p:cNvPr>
          <p:cNvGrpSpPr/>
          <p:nvPr/>
        </p:nvGrpSpPr>
        <p:grpSpPr>
          <a:xfrm>
            <a:off x="3240760" y="4064061"/>
            <a:ext cx="3404738" cy="2638297"/>
            <a:chOff x="3240760" y="4064061"/>
            <a:chExt cx="3404738" cy="26382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F5206D-BA40-B249-853F-99A4604FB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0760" y="4295868"/>
              <a:ext cx="3404738" cy="24064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E1D0DD-F544-3F4B-9C50-E3D6E1A2170C}"/>
                </a:ext>
              </a:extLst>
            </p:cNvPr>
            <p:cNvSpPr txBox="1"/>
            <p:nvPr/>
          </p:nvSpPr>
          <p:spPr>
            <a:xfrm>
              <a:off x="3714133" y="4064061"/>
              <a:ext cx="268374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Without Regularization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EC497A-01DD-E44B-BF81-6E5FD561614E}"/>
              </a:ext>
            </a:extLst>
          </p:cNvPr>
          <p:cNvGrpSpPr/>
          <p:nvPr/>
        </p:nvGrpSpPr>
        <p:grpSpPr>
          <a:xfrm>
            <a:off x="7290168" y="4064061"/>
            <a:ext cx="3741297" cy="2638297"/>
            <a:chOff x="7290168" y="4064061"/>
            <a:chExt cx="3741297" cy="26382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8045C96-9B45-F54D-B296-4EEE2AA80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0168" y="4298400"/>
              <a:ext cx="3418962" cy="240395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0C153D-5E42-EA46-A868-AEBA682BFF98}"/>
                </a:ext>
              </a:extLst>
            </p:cNvPr>
            <p:cNvSpPr txBox="1"/>
            <p:nvPr/>
          </p:nvSpPr>
          <p:spPr>
            <a:xfrm>
              <a:off x="7446316" y="4064061"/>
              <a:ext cx="358514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With Regularization (</a:t>
              </a:r>
              <a:r>
                <a:rPr lang="en-US" dirty="0" err="1"/>
                <a:t>λ</a:t>
              </a:r>
              <a:r>
                <a:rPr lang="en-US" dirty="0"/>
                <a:t> = 0.1)</a:t>
              </a:r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40F5C680-E641-4F44-9648-4A6CE7F2881A}"/>
              </a:ext>
            </a:extLst>
          </p:cNvPr>
          <p:cNvSpPr/>
          <p:nvPr/>
        </p:nvSpPr>
        <p:spPr>
          <a:xfrm>
            <a:off x="3634740" y="6152856"/>
            <a:ext cx="194518" cy="108066"/>
          </a:xfrm>
          <a:custGeom>
            <a:avLst/>
            <a:gdLst>
              <a:gd name="connsiteX0" fmla="*/ 140485 w 194518"/>
              <a:gd name="connsiteY0" fmla="*/ 0 h 108066"/>
              <a:gd name="connsiteX1" fmla="*/ 194518 w 194518"/>
              <a:gd name="connsiteY1" fmla="*/ 54033 h 108066"/>
              <a:gd name="connsiteX2" fmla="*/ 140485 w 194518"/>
              <a:gd name="connsiteY2" fmla="*/ 108066 h 108066"/>
              <a:gd name="connsiteX3" fmla="*/ 102278 w 194518"/>
              <a:gd name="connsiteY3" fmla="*/ 92240 h 108066"/>
              <a:gd name="connsiteX4" fmla="*/ 93218 w 194518"/>
              <a:gd name="connsiteY4" fmla="*/ 70368 h 108066"/>
              <a:gd name="connsiteX5" fmla="*/ 32670 w 194518"/>
              <a:gd name="connsiteY5" fmla="*/ 70368 h 108066"/>
              <a:gd name="connsiteX6" fmla="*/ 32670 w 194518"/>
              <a:gd name="connsiteY6" fmla="*/ 86703 h 108066"/>
              <a:gd name="connsiteX7" fmla="*/ 0 w 194518"/>
              <a:gd name="connsiteY7" fmla="*/ 54033 h 108066"/>
              <a:gd name="connsiteX8" fmla="*/ 32670 w 194518"/>
              <a:gd name="connsiteY8" fmla="*/ 21363 h 108066"/>
              <a:gd name="connsiteX9" fmla="*/ 32670 w 194518"/>
              <a:gd name="connsiteY9" fmla="*/ 37698 h 108066"/>
              <a:gd name="connsiteX10" fmla="*/ 93218 w 194518"/>
              <a:gd name="connsiteY10" fmla="*/ 37698 h 108066"/>
              <a:gd name="connsiteX11" fmla="*/ 102278 w 194518"/>
              <a:gd name="connsiteY11" fmla="*/ 15826 h 108066"/>
              <a:gd name="connsiteX12" fmla="*/ 140485 w 194518"/>
              <a:gd name="connsiteY12" fmla="*/ 0 h 108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4518" h="108066">
                <a:moveTo>
                  <a:pt x="140485" y="0"/>
                </a:moveTo>
                <a:cubicBezTo>
                  <a:pt x="170327" y="0"/>
                  <a:pt x="194518" y="24191"/>
                  <a:pt x="194518" y="54033"/>
                </a:cubicBezTo>
                <a:cubicBezTo>
                  <a:pt x="194518" y="83875"/>
                  <a:pt x="170327" y="108066"/>
                  <a:pt x="140485" y="108066"/>
                </a:cubicBezTo>
                <a:cubicBezTo>
                  <a:pt x="125564" y="108066"/>
                  <a:pt x="112056" y="102018"/>
                  <a:pt x="102278" y="92240"/>
                </a:cubicBezTo>
                <a:lnTo>
                  <a:pt x="93218" y="70368"/>
                </a:lnTo>
                <a:lnTo>
                  <a:pt x="32670" y="70368"/>
                </a:lnTo>
                <a:lnTo>
                  <a:pt x="32670" y="86703"/>
                </a:lnTo>
                <a:lnTo>
                  <a:pt x="0" y="54033"/>
                </a:lnTo>
                <a:lnTo>
                  <a:pt x="32670" y="21363"/>
                </a:lnTo>
                <a:lnTo>
                  <a:pt x="32670" y="37698"/>
                </a:lnTo>
                <a:lnTo>
                  <a:pt x="93218" y="37698"/>
                </a:lnTo>
                <a:lnTo>
                  <a:pt x="102278" y="15826"/>
                </a:lnTo>
                <a:cubicBezTo>
                  <a:pt x="112056" y="6048"/>
                  <a:pt x="125564" y="0"/>
                  <a:pt x="140485" y="0"/>
                </a:cubicBez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24CA92B-AAB6-2441-8814-DF92E722EBCB}"/>
              </a:ext>
            </a:extLst>
          </p:cNvPr>
          <p:cNvSpPr/>
          <p:nvPr/>
        </p:nvSpPr>
        <p:spPr>
          <a:xfrm>
            <a:off x="8810244" y="6163248"/>
            <a:ext cx="91440" cy="9144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59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6F51F-0A30-0040-8AF8-93C356C6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the Loss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C574C0-1FCE-514C-A21F-250C16266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68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5599247"/>
            <a:ext cx="7404100" cy="1117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4610366"/>
            <a:ext cx="1270000" cy="419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4294982"/>
            <a:ext cx="8382000" cy="111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56C5B-9E3D-324D-BA74-AE2BBD336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312" y="2229961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-1186392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39171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4092180"/>
            <a:ext cx="7404100" cy="1117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3103299"/>
            <a:ext cx="1270000" cy="419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2787915"/>
            <a:ext cx="8382000" cy="111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950" y="5396445"/>
            <a:ext cx="8801100" cy="111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B6C01-DAB5-9748-BD35-4049B7634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312" y="865719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1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8266716" y="917493"/>
            <a:ext cx="2928334" cy="77439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-3186506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-1860943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103185"/>
            <a:ext cx="1270000" cy="41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50" y="790183"/>
            <a:ext cx="8801100" cy="111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50" y="2466068"/>
            <a:ext cx="4991100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051" y="3761128"/>
            <a:ext cx="2514600" cy="1181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121" y="3772012"/>
            <a:ext cx="4889500" cy="1104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9366" y="2466068"/>
            <a:ext cx="1257300" cy="977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3051" y="2466068"/>
            <a:ext cx="2501900" cy="1003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1408" y="5684322"/>
            <a:ext cx="23622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3051" y="5366822"/>
            <a:ext cx="4597400" cy="11049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3234" y="1907783"/>
            <a:ext cx="189667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/>
              <a:t>Useful Identity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5629574" y="1975187"/>
            <a:ext cx="1233093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rgbClr val="7030A0"/>
                </a:solidFill>
              </a:rPr>
              <a:t>Chain</a:t>
            </a:r>
            <a:br>
              <a:rPr lang="en-US" sz="2800">
                <a:solidFill>
                  <a:srgbClr val="7030A0"/>
                </a:solidFill>
              </a:rPr>
            </a:br>
            <a:r>
              <a:rPr lang="en-US" sz="2800">
                <a:solidFill>
                  <a:srgbClr val="7030A0"/>
                </a:solidFill>
              </a:rPr>
              <a:t>Rule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19958" y="3827776"/>
            <a:ext cx="1233093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7030A0"/>
                </a:solidFill>
              </a:rPr>
              <a:t>Chain</a:t>
            </a:r>
            <a:br>
              <a:rPr lang="en-US" sz="2800">
                <a:solidFill>
                  <a:srgbClr val="7030A0"/>
                </a:solidFill>
              </a:rPr>
            </a:br>
            <a:r>
              <a:rPr lang="en-US" sz="2800">
                <a:solidFill>
                  <a:srgbClr val="7030A0"/>
                </a:solidFill>
              </a:rPr>
              <a:t>Rule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6358" y="3778726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85694" y="5391042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66716" y="5167617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57A0677-6F3B-2B47-8C9E-459466B3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7312" y="-1184644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66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8" grpId="0"/>
      <p:bldP spid="19" grpId="0"/>
      <p:bldP spid="20" grpId="0"/>
      <p:bldP spid="21" grpId="0"/>
      <p:bldP spid="22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133" y="48059"/>
            <a:ext cx="5864956" cy="1811867"/>
          </a:xfrm>
        </p:spPr>
        <p:txBody>
          <a:bodyPr>
            <a:noAutofit/>
          </a:bodyPr>
          <a:lstStyle/>
          <a:p>
            <a:pPr algn="r"/>
            <a:r>
              <a:rPr lang="en-US" sz="3600" dirty="0"/>
              <a:t>Taxonomy of</a:t>
            </a:r>
            <a:br>
              <a:rPr lang="en-US" sz="3600" dirty="0"/>
            </a:br>
            <a:r>
              <a:rPr lang="en-US"/>
              <a:t>Machine Learning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6128" y="263676"/>
            <a:ext cx="1382603" cy="13826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6734" y="2613619"/>
            <a:ext cx="3153961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Supervised Learning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256619" y="2598691"/>
            <a:ext cx="279756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Unsupervised</a:t>
            </a:r>
          </a:p>
          <a:p>
            <a:pPr algn="ctr"/>
            <a:r>
              <a:rPr lang="en-US" sz="3200" dirty="0"/>
              <a:t>Learning</a:t>
            </a:r>
          </a:p>
        </p:txBody>
      </p: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 flipH="1">
            <a:off x="2433715" y="1646279"/>
            <a:ext cx="4563715" cy="967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 flipH="1">
            <a:off x="6073362" y="1646279"/>
            <a:ext cx="924068" cy="93516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9" idx="0"/>
          </p:cNvCxnSpPr>
          <p:nvPr/>
        </p:nvCxnSpPr>
        <p:spPr>
          <a:xfrm>
            <a:off x="6997430" y="1646279"/>
            <a:ext cx="2657970" cy="952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20856085">
            <a:off x="3767779" y="1816988"/>
            <a:ext cx="174118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Labeled Data</a:t>
            </a:r>
          </a:p>
        </p:txBody>
      </p:sp>
      <p:sp>
        <p:nvSpPr>
          <p:cNvPr id="26" name="TextBox 25"/>
          <p:cNvSpPr txBox="1"/>
          <p:nvPr/>
        </p:nvSpPr>
        <p:spPr>
          <a:xfrm rot="1203958">
            <a:off x="7522154" y="1885024"/>
            <a:ext cx="19720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Unlabeled Data</a:t>
            </a:r>
            <a:endParaRPr lang="en-US" dirty="0"/>
          </a:p>
        </p:txBody>
      </p:sp>
      <p:grpSp>
        <p:nvGrpSpPr>
          <p:cNvPr id="74" name="Group 73"/>
          <p:cNvGrpSpPr/>
          <p:nvPr/>
        </p:nvGrpSpPr>
        <p:grpSpPr>
          <a:xfrm>
            <a:off x="4877362" y="2581448"/>
            <a:ext cx="2392000" cy="2687008"/>
            <a:chOff x="5109950" y="2803343"/>
            <a:chExt cx="2392000" cy="2687008"/>
          </a:xfrm>
        </p:grpSpPr>
        <p:sp>
          <p:nvSpPr>
            <p:cNvPr id="8" name="TextBox 7"/>
            <p:cNvSpPr txBox="1"/>
            <p:nvPr/>
          </p:nvSpPr>
          <p:spPr>
            <a:xfrm>
              <a:off x="5109950" y="2803343"/>
              <a:ext cx="2392000" cy="113877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Reinforcement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Learning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(not covered)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86797" y="3926870"/>
              <a:ext cx="2038662" cy="1146145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673694" y="5121019"/>
              <a:ext cx="12747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Alpha Go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875179" y="5288369"/>
            <a:ext cx="1765197" cy="1125591"/>
            <a:chOff x="7844589" y="617621"/>
            <a:chExt cx="3725111" cy="2375346"/>
          </a:xfrm>
        </p:grpSpPr>
        <p:sp>
          <p:nvSpPr>
            <p:cNvPr id="33" name="Freeform 32"/>
            <p:cNvSpPr/>
            <p:nvPr/>
          </p:nvSpPr>
          <p:spPr>
            <a:xfrm>
              <a:off x="7848600" y="630767"/>
              <a:ext cx="3721100" cy="2362200"/>
            </a:xfrm>
            <a:custGeom>
              <a:avLst/>
              <a:gdLst>
                <a:gd name="connsiteX0" fmla="*/ 0 w 3721100"/>
                <a:gd name="connsiteY0" fmla="*/ 2362200 h 2362200"/>
                <a:gd name="connsiteX1" fmla="*/ 4233 w 3721100"/>
                <a:gd name="connsiteY1" fmla="*/ 1960033 h 2362200"/>
                <a:gd name="connsiteX2" fmla="*/ 3721100 w 3721100"/>
                <a:gd name="connsiteY2" fmla="*/ 0 h 2362200"/>
                <a:gd name="connsiteX3" fmla="*/ 3716867 w 3721100"/>
                <a:gd name="connsiteY3" fmla="*/ 2362200 h 2362200"/>
                <a:gd name="connsiteX4" fmla="*/ 0 w 3721100"/>
                <a:gd name="connsiteY4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100" h="2362200">
                  <a:moveTo>
                    <a:pt x="0" y="2362200"/>
                  </a:moveTo>
                  <a:lnTo>
                    <a:pt x="4233" y="1960033"/>
                  </a:lnTo>
                  <a:lnTo>
                    <a:pt x="3721100" y="0"/>
                  </a:lnTo>
                  <a:lnTo>
                    <a:pt x="3716867" y="2362200"/>
                  </a:lnTo>
                  <a:lnTo>
                    <a:pt x="0" y="23622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7848600" y="622300"/>
              <a:ext cx="3716867" cy="1964267"/>
            </a:xfrm>
            <a:custGeom>
              <a:avLst/>
              <a:gdLst>
                <a:gd name="connsiteX0" fmla="*/ 4233 w 3716867"/>
                <a:gd name="connsiteY0" fmla="*/ 1964267 h 1964267"/>
                <a:gd name="connsiteX1" fmla="*/ 0 w 3716867"/>
                <a:gd name="connsiteY1" fmla="*/ 0 h 1964267"/>
                <a:gd name="connsiteX2" fmla="*/ 3716867 w 3716867"/>
                <a:gd name="connsiteY2" fmla="*/ 0 h 1964267"/>
                <a:gd name="connsiteX3" fmla="*/ 3674533 w 3716867"/>
                <a:gd name="connsiteY3" fmla="*/ 33867 h 1964267"/>
                <a:gd name="connsiteX4" fmla="*/ 4233 w 3716867"/>
                <a:gd name="connsiteY4" fmla="*/ 1964267 h 196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6867" h="1964267">
                  <a:moveTo>
                    <a:pt x="4233" y="1964267"/>
                  </a:moveTo>
                  <a:lnTo>
                    <a:pt x="0" y="0"/>
                  </a:lnTo>
                  <a:lnTo>
                    <a:pt x="3716867" y="0"/>
                  </a:lnTo>
                  <a:lnTo>
                    <a:pt x="3674533" y="33867"/>
                  </a:lnTo>
                  <a:lnTo>
                    <a:pt x="4233" y="196426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844589" y="617621"/>
              <a:ext cx="3721769" cy="237423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8354149" y="1479258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10112542" y="1829942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Donut 37"/>
            <p:cNvSpPr/>
            <p:nvPr/>
          </p:nvSpPr>
          <p:spPr>
            <a:xfrm>
              <a:off x="9329599" y="217612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Donut 38"/>
            <p:cNvSpPr/>
            <p:nvPr/>
          </p:nvSpPr>
          <p:spPr>
            <a:xfrm>
              <a:off x="9850299" y="240873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Cross 39"/>
            <p:cNvSpPr/>
            <p:nvPr/>
          </p:nvSpPr>
          <p:spPr>
            <a:xfrm>
              <a:off x="9127959" y="117567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9984206" y="98477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onut 41"/>
            <p:cNvSpPr/>
            <p:nvPr/>
          </p:nvSpPr>
          <p:spPr>
            <a:xfrm>
              <a:off x="11093227" y="252504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Donut 42"/>
            <p:cNvSpPr/>
            <p:nvPr/>
          </p:nvSpPr>
          <p:spPr>
            <a:xfrm>
              <a:off x="8715321" y="247424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Cross 43"/>
            <p:cNvSpPr/>
            <p:nvPr/>
          </p:nvSpPr>
          <p:spPr>
            <a:xfrm>
              <a:off x="8464884" y="845218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7844589" y="631323"/>
              <a:ext cx="3721769" cy="195947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058" y="5019669"/>
            <a:ext cx="1896998" cy="163089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57432" y="4666093"/>
            <a:ext cx="176362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Regression</a:t>
            </a:r>
          </a:p>
        </p:txBody>
      </p:sp>
      <p:cxnSp>
        <p:nvCxnSpPr>
          <p:cNvPr id="50" name="Straight Arrow Connector 49"/>
          <p:cNvCxnSpPr>
            <a:stCxn id="7" idx="2"/>
            <a:endCxn id="48" idx="0"/>
          </p:cNvCxnSpPr>
          <p:nvPr/>
        </p:nvCxnSpPr>
        <p:spPr>
          <a:xfrm flipH="1">
            <a:off x="1239244" y="3690837"/>
            <a:ext cx="1194471" cy="975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7" idx="2"/>
          </p:cNvCxnSpPr>
          <p:nvPr/>
        </p:nvCxnSpPr>
        <p:spPr>
          <a:xfrm>
            <a:off x="2433715" y="3690837"/>
            <a:ext cx="1391898" cy="1056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36026" y="3842974"/>
            <a:ext cx="158889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Quantitative</a:t>
            </a:r>
            <a:br>
              <a:rPr lang="en-US" dirty="0"/>
            </a:br>
            <a:r>
              <a:rPr lang="en-US" dirty="0"/>
              <a:t>Response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71124" y="3884443"/>
            <a:ext cx="15327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Categorical</a:t>
            </a:r>
            <a:br>
              <a:rPr lang="en-US" dirty="0"/>
            </a:br>
            <a:r>
              <a:rPr lang="en-US" dirty="0"/>
              <a:t>Response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6866" y="5056935"/>
            <a:ext cx="2152927" cy="1611817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7261862" y="5208782"/>
            <a:ext cx="2517943" cy="1358266"/>
            <a:chOff x="563995" y="1968262"/>
            <a:chExt cx="7073175" cy="3815516"/>
          </a:xfrm>
        </p:grpSpPr>
        <p:pic>
          <p:nvPicPr>
            <p:cNvPr id="71" name="Picture 70" descr="3dV2.tiff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3995" y="2088167"/>
              <a:ext cx="3339585" cy="3589486"/>
            </a:xfrm>
            <a:prstGeom prst="rect">
              <a:avLst/>
            </a:prstGeom>
          </p:spPr>
        </p:pic>
        <p:pic>
          <p:nvPicPr>
            <p:cNvPr id="72" name="Picture 71" descr="3dV3.tiff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6985" y="1968262"/>
              <a:ext cx="3880185" cy="3815516"/>
            </a:xfrm>
            <a:prstGeom prst="rect">
              <a:avLst/>
            </a:prstGeom>
          </p:spPr>
        </p:pic>
      </p:grpSp>
      <p:sp>
        <p:nvSpPr>
          <p:cNvPr id="76" name="TextBox 75"/>
          <p:cNvSpPr txBox="1"/>
          <p:nvPr/>
        </p:nvSpPr>
        <p:spPr>
          <a:xfrm>
            <a:off x="7346626" y="4309420"/>
            <a:ext cx="232307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Dimensionality</a:t>
            </a:r>
            <a:br>
              <a:rPr lang="en-US" sz="2400"/>
            </a:br>
            <a:r>
              <a:rPr lang="en-US" sz="2400"/>
              <a:t>Reduction</a:t>
            </a:r>
          </a:p>
        </p:txBody>
      </p:sp>
      <p:cxnSp>
        <p:nvCxnSpPr>
          <p:cNvPr id="77" name="Straight Arrow Connector 76"/>
          <p:cNvCxnSpPr>
            <a:stCxn id="9" idx="2"/>
            <a:endCxn id="76" idx="0"/>
          </p:cNvCxnSpPr>
          <p:nvPr/>
        </p:nvCxnSpPr>
        <p:spPr>
          <a:xfrm flipH="1">
            <a:off x="8508162" y="3675909"/>
            <a:ext cx="1147238" cy="633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995217" y="4437913"/>
            <a:ext cx="165622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Clustering</a:t>
            </a:r>
          </a:p>
        </p:txBody>
      </p:sp>
      <p:cxnSp>
        <p:nvCxnSpPr>
          <p:cNvPr id="81" name="Straight Arrow Connector 80"/>
          <p:cNvCxnSpPr>
            <a:stCxn id="9" idx="2"/>
            <a:endCxn id="80" idx="0"/>
          </p:cNvCxnSpPr>
          <p:nvPr/>
        </p:nvCxnSpPr>
        <p:spPr>
          <a:xfrm>
            <a:off x="9655400" y="3675909"/>
            <a:ext cx="1167929" cy="762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625345" y="4730828"/>
            <a:ext cx="212750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Classification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0A18B-DBE1-0441-8BCD-FAEBBB211BBC}"/>
              </a:ext>
            </a:extLst>
          </p:cNvPr>
          <p:cNvSpPr txBox="1"/>
          <p:nvPr/>
        </p:nvSpPr>
        <p:spPr>
          <a:xfrm rot="19037477">
            <a:off x="5809856" y="1945284"/>
            <a:ext cx="105189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Reward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565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7787291" y="988162"/>
            <a:ext cx="2928334" cy="77439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3149600" y="2183613"/>
            <a:ext cx="6417733" cy="117553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-3186506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-1793211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170917"/>
            <a:ext cx="1270000" cy="41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57915"/>
            <a:ext cx="8801100" cy="1117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766" y="2274115"/>
            <a:ext cx="1257300" cy="977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325" y="2528115"/>
            <a:ext cx="2362200" cy="4699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296917" y="2563010"/>
            <a:ext cx="189667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/>
              <a:t>Useful Identity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809343"/>
            <a:ext cx="10629900" cy="113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5388641"/>
            <a:ext cx="5994400" cy="1117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C03D76-2F89-B54C-8009-0572870F7B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7312" y="-1184644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5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166294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990600" y="5369922"/>
            <a:ext cx="10515600" cy="1444536"/>
          </a:xfrm>
        </p:spPr>
        <p:txBody>
          <a:bodyPr/>
          <a:lstStyle/>
          <a:p>
            <a:r>
              <a:rPr lang="en-US" dirty="0"/>
              <a:t>Set derivative = 0 and solve for </a:t>
            </a:r>
            <a:r>
              <a:rPr lang="en-US" dirty="0" err="1"/>
              <a:t>θ</a:t>
            </a:r>
            <a:endParaRPr lang="en-US" dirty="0"/>
          </a:p>
          <a:p>
            <a:pPr lvl="1"/>
            <a:r>
              <a:rPr lang="en-US" dirty="0"/>
              <a:t>No general analytic solution </a:t>
            </a:r>
          </a:p>
          <a:p>
            <a:pPr lvl="1"/>
            <a:r>
              <a:rPr lang="en-US" dirty="0"/>
              <a:t>Solved using numeric methods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01" y="4393091"/>
            <a:ext cx="1270000" cy="41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38" y="4043841"/>
            <a:ext cx="5994400" cy="1117600"/>
          </a:xfrm>
          <a:prstGeom prst="rect">
            <a:avLst/>
          </a:prstGeom>
        </p:spPr>
      </p:pic>
      <p:sp>
        <p:nvSpPr>
          <p:cNvPr id="13" name="Content Placeholder 22"/>
          <p:cNvSpPr txBox="1">
            <a:spLocks/>
          </p:cNvSpPr>
          <p:nvPr/>
        </p:nvSpPr>
        <p:spPr>
          <a:xfrm>
            <a:off x="990600" y="1491857"/>
            <a:ext cx="10515600" cy="4079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AF1EFE-77A6-DC42-8CF4-54857612B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312" y="2161835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0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bldLvl="4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Gradient Descent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79991"/>
            <a:ext cx="10515600" cy="1704747"/>
          </a:xfrm>
        </p:spPr>
        <p:txBody>
          <a:bodyPr>
            <a:normAutofit fontScale="92500"/>
          </a:bodyPr>
          <a:lstStyle/>
          <a:p>
            <a:r>
              <a:rPr lang="en-US" b="1" i="1" dirty="0" err="1"/>
              <a:t>ρ</a:t>
            </a:r>
            <a:r>
              <a:rPr lang="en-US" b="1" i="1" dirty="0"/>
              <a:t>(𝜏)</a:t>
            </a:r>
            <a:r>
              <a:rPr lang="en-US" dirty="0"/>
              <a:t> is the step size (learning rate) </a:t>
            </a:r>
          </a:p>
          <a:p>
            <a:pPr lvl="1"/>
            <a:r>
              <a:rPr lang="en-US" dirty="0"/>
              <a:t>typically 1/𝜏</a:t>
            </a:r>
          </a:p>
          <a:p>
            <a:r>
              <a:rPr lang="en-US" dirty="0"/>
              <a:t>Converges when gradient is ≈ 0 (or we run out of patience)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1306286" y="1646238"/>
            <a:ext cx="9898744" cy="296930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54627" y="2600264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07" y="1845553"/>
            <a:ext cx="12573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66258" y="1849542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61761" y="3523372"/>
            <a:ext cx="139012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Evaluated </a:t>
            </a:r>
          </a:p>
          <a:p>
            <a:r>
              <a:rPr lang="en-US" dirty="0">
                <a:solidFill>
                  <a:srgbClr val="7030A0"/>
                </a:solidFill>
              </a:rPr>
              <a:t>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58" y="3277992"/>
            <a:ext cx="7594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5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318984" cy="1325563"/>
          </a:xfrm>
        </p:spPr>
        <p:txBody>
          <a:bodyPr/>
          <a:lstStyle/>
          <a:p>
            <a:r>
              <a:rPr lang="en-US" dirty="0"/>
              <a:t>Gradient Descent for </a:t>
            </a:r>
            <a:r>
              <a:rPr lang="en-US"/>
              <a:t>Logistic Regression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200" y="1914137"/>
            <a:ext cx="10733690" cy="296930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8882" y="2868163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2" y="2113452"/>
            <a:ext cx="1257300" cy="444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1595522"/>
            <a:ext cx="22557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Logistic Regression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511978"/>
            <a:ext cx="9677400" cy="114300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838200" y="5193653"/>
            <a:ext cx="10515600" cy="17047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err="1"/>
              <a:t>ρ</a:t>
            </a:r>
            <a:r>
              <a:rPr lang="en-US" b="1" i="1" dirty="0"/>
              <a:t>(𝜏)</a:t>
            </a:r>
            <a:r>
              <a:rPr lang="en-US" dirty="0"/>
              <a:t> is the step size (learning rate) </a:t>
            </a:r>
          </a:p>
          <a:p>
            <a:pPr lvl="1"/>
            <a:r>
              <a:rPr lang="en-US" dirty="0"/>
              <a:t>typically 1/𝜏</a:t>
            </a:r>
          </a:p>
          <a:p>
            <a:r>
              <a:rPr lang="en-US" dirty="0"/>
              <a:t>Converges when gradient is ≈ 0 (or we run out of patience)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2544466" y="2141137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713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362678"/>
          </a:xfrm>
        </p:spPr>
        <p:txBody>
          <a:bodyPr/>
          <a:lstStyle/>
          <a:p>
            <a:r>
              <a:rPr lang="en-US" dirty="0"/>
              <a:t>For many learning problems the gradient is a sum: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large n this can be costly</a:t>
            </a:r>
          </a:p>
          <a:p>
            <a:r>
              <a:rPr lang="en-US" dirty="0"/>
              <a:t>What if we approximated the gradient by looking at a few random points: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62" y="5507719"/>
            <a:ext cx="1270000" cy="419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87" y="2642557"/>
            <a:ext cx="12700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82" y="2314009"/>
            <a:ext cx="5689600" cy="111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382" y="5229680"/>
            <a:ext cx="5943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7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3696154"/>
            <a:ext cx="10801350" cy="1325563"/>
          </a:xfrm>
        </p:spPr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2370591"/>
            <a:ext cx="10515600" cy="4362678"/>
          </a:xfrm>
        </p:spPr>
        <p:txBody>
          <a:bodyPr/>
          <a:lstStyle/>
          <a:p>
            <a:r>
              <a:rPr lang="en-US" dirty="0"/>
              <a:t>For many learning problems the gradient is a sum: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large n this can be costly</a:t>
            </a:r>
          </a:p>
          <a:p>
            <a:r>
              <a:rPr lang="en-US" dirty="0"/>
              <a:t>What if we approximated the gradient by looking at a few random points: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62" y="1490890"/>
            <a:ext cx="1270000" cy="419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87" y="-1374272"/>
            <a:ext cx="12700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82" y="-1702820"/>
            <a:ext cx="5689600" cy="111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382" y="1212851"/>
            <a:ext cx="5943600" cy="10668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6096000" y="2701910"/>
            <a:ext cx="3157267" cy="1011305"/>
          </a:xfrm>
          <a:prstGeom prst="wedgeRoundRectCallout">
            <a:avLst>
              <a:gd name="adj1" fmla="val -61910"/>
              <a:gd name="adj2" fmla="val -90887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 sample</a:t>
            </a:r>
            <a:br>
              <a:rPr lang="en-US" sz="2400" dirty="0"/>
            </a:br>
            <a:r>
              <a:rPr lang="en-US" sz="2400" dirty="0"/>
              <a:t>of records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201962" y="2682267"/>
            <a:ext cx="1429658" cy="1011305"/>
          </a:xfrm>
          <a:prstGeom prst="wedgeRoundRectCallout">
            <a:avLst>
              <a:gd name="adj1" fmla="val 43680"/>
              <a:gd name="adj2" fmla="val -8245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Batch</a:t>
            </a:r>
          </a:p>
          <a:p>
            <a:pPr algn="ctr"/>
            <a:r>
              <a:rPr lang="en-US" sz="2400" dirty="0"/>
              <a:t>Size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3947093"/>
            <a:ext cx="10515600" cy="2713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a reasonable estimator for the gradient</a:t>
            </a:r>
          </a:p>
          <a:p>
            <a:pPr lvl="1"/>
            <a:r>
              <a:rPr lang="en-US" dirty="0"/>
              <a:t>Unbiased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Often batch size is one! (why is this helpful)</a:t>
            </a:r>
          </a:p>
          <a:p>
            <a:pPr lvl="1"/>
            <a:r>
              <a:rPr lang="en-US" dirty="0"/>
              <a:t>Fast to compute!</a:t>
            </a:r>
          </a:p>
          <a:p>
            <a:r>
              <a:rPr lang="en-US" dirty="0"/>
              <a:t>A key ingredient in the recent success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572142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996043" y="1061357"/>
            <a:ext cx="10531928" cy="374394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28056" y="1924081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64" y="1266430"/>
            <a:ext cx="1257300" cy="444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6015" y="1270419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 dirty="0"/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3266229"/>
            <a:ext cx="9271000" cy="1384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886" y="4950475"/>
            <a:ext cx="6654800" cy="12573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396" y="5018452"/>
            <a:ext cx="2517036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Decomposable</a:t>
            </a:r>
          </a:p>
          <a:p>
            <a:pPr algn="r"/>
            <a:r>
              <a:rPr lang="en-US" sz="2400" dirty="0"/>
              <a:t>Loss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50886" y="6327942"/>
            <a:ext cx="850264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Loss can </a:t>
            </a:r>
            <a:r>
              <a:rPr lang="en-US" sz="2400"/>
              <a:t>be written as a sum of the loss on each record.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2728737"/>
            <a:ext cx="6134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8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02128" y="381790"/>
            <a:ext cx="10842171" cy="266686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1050470" y="1188969"/>
            <a:ext cx="5202065" cy="4972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For 𝜏 from 0 to convergence: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471766"/>
            <a:ext cx="1257300" cy="4224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62101" y="475557"/>
            <a:ext cx="5570756" cy="4972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initial vector (random, zeros </a:t>
            </a:r>
            <a:r>
              <a:rPr lang="mr-IN" sz="2800" dirty="0"/>
              <a:t>…</a:t>
            </a:r>
            <a:r>
              <a:rPr lang="en-US" sz="2800" dirty="0"/>
              <a:t>)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02128" y="3161692"/>
            <a:ext cx="10842171" cy="3413084"/>
            <a:chOff x="691048" y="2961461"/>
            <a:chExt cx="11893197" cy="3743944"/>
          </a:xfrm>
        </p:grpSpPr>
        <p:sp>
          <p:nvSpPr>
            <p:cNvPr id="15" name="Rectangle 14"/>
            <p:cNvSpPr/>
            <p:nvPr/>
          </p:nvSpPr>
          <p:spPr>
            <a:xfrm>
              <a:off x="691048" y="2961461"/>
              <a:ext cx="11893197" cy="374394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8442" y="3824185"/>
              <a:ext cx="5915402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For 𝜏 from 0 to convergence: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3650" y="3166534"/>
              <a:ext cx="1257300" cy="4445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76401" y="3170523"/>
              <a:ext cx="6338595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initial vector (random, zeros </a:t>
              </a:r>
              <a:r>
                <a:rPr lang="mr-IN" sz="2800" dirty="0"/>
                <a:t>…</a:t>
              </a:r>
              <a:r>
                <a:rPr lang="en-US" sz="2800" dirty="0"/>
                <a:t>)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186" y="5166333"/>
              <a:ext cx="9271000" cy="13843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3186" y="4628841"/>
              <a:ext cx="6134100" cy="355600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881" y="1665749"/>
            <a:ext cx="8058663" cy="124242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16200000">
            <a:off x="-557079" y="1467129"/>
            <a:ext cx="21836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Gradient Descent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1166883" y="4678774"/>
            <a:ext cx="34034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Stochastic Gradient </a:t>
            </a:r>
            <a:r>
              <a:rPr lang="en-US" dirty="0"/>
              <a:t>Descent</a:t>
            </a:r>
          </a:p>
        </p:txBody>
      </p:sp>
      <p:sp>
        <p:nvSpPr>
          <p:cNvPr id="28" name="TextBox 27"/>
          <p:cNvSpPr txBox="1"/>
          <p:nvPr/>
        </p:nvSpPr>
        <p:spPr>
          <a:xfrm rot="5400000">
            <a:off x="9416439" y="3285848"/>
            <a:ext cx="46634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Assuming Decomposable Loss Functions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90471" y="3264577"/>
            <a:ext cx="3184071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Very Similar Algorithms</a:t>
            </a:r>
          </a:p>
        </p:txBody>
      </p:sp>
    </p:spTree>
    <p:extLst>
      <p:ext uri="{BB962C8B-B14F-4D97-AF65-F5344CB8AC3E}">
        <p14:creationId xmlns:p14="http://schemas.microsoft.com/office/powerpoint/2010/main" val="4460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F108-FCF9-314F-BE7D-6FBE806D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1AD16A-7C48-244A-8C3F-57CE35318566}"/>
              </a:ext>
            </a:extLst>
          </p:cNvPr>
          <p:cNvGrpSpPr/>
          <p:nvPr/>
        </p:nvGrpSpPr>
        <p:grpSpPr>
          <a:xfrm rot="4500000">
            <a:off x="5147841" y="-2856772"/>
            <a:ext cx="3392633" cy="11445877"/>
            <a:chOff x="2137323" y="2926080"/>
            <a:chExt cx="1965611" cy="196561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C6E1844-DB18-D548-8F9C-FDF1BE23DF17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DB13D5-9FBA-A545-880F-4E65F1172CE2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EED339-A5FE-0440-8310-D73724773B1F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C083511-671C-5748-AF93-502A6F0BD73A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FBE5C1-BCF2-5144-ADD1-BE958477ECFF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251DB6-00A0-6440-84E0-266F805CF1D6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66C0C2-84DF-1A44-B3C8-A91E7FAB8A87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05A8DA-B94E-8B4A-9855-B119AD3C8FB2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AF40C0-3F58-8542-BE3A-2FCBCBAD0E0F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ADA232A-4FEF-E14C-81E8-9B4F60FCE96B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400C768-E1E7-BE41-B3EF-D02CE6CB158E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E47E53-11BA-3D4B-B0AD-F68AEAD6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7A020E-1E94-8849-8F97-C931178F6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67F56AC-169B-834A-89C8-D5A14A500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85281">
            <a:off x="6777259" y="2543456"/>
            <a:ext cx="305926" cy="59721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AE9C90-3B02-C64B-AFAB-45DA6F3440A7}"/>
              </a:ext>
            </a:extLst>
          </p:cNvPr>
          <p:cNvCxnSpPr>
            <a:cxnSpLocks/>
          </p:cNvCxnSpPr>
          <p:nvPr/>
        </p:nvCxnSpPr>
        <p:spPr>
          <a:xfrm flipV="1">
            <a:off x="4119879" y="3770779"/>
            <a:ext cx="197621" cy="65268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028A0D-7D88-DB42-9FAB-7C32B6E48703}"/>
              </a:ext>
            </a:extLst>
          </p:cNvPr>
          <p:cNvCxnSpPr>
            <a:cxnSpLocks/>
          </p:cNvCxnSpPr>
          <p:nvPr/>
        </p:nvCxnSpPr>
        <p:spPr>
          <a:xfrm flipV="1">
            <a:off x="4314001" y="3351045"/>
            <a:ext cx="468374" cy="454245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68648C-6F36-904D-8452-9A7860388E24}"/>
              </a:ext>
            </a:extLst>
          </p:cNvPr>
          <p:cNvCxnSpPr>
            <a:cxnSpLocks/>
          </p:cNvCxnSpPr>
          <p:nvPr/>
        </p:nvCxnSpPr>
        <p:spPr>
          <a:xfrm flipV="1">
            <a:off x="4777635" y="3176395"/>
            <a:ext cx="436916" cy="199921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C4EA8-6AB8-7C40-8310-EC6CBCEF8FD1}"/>
              </a:ext>
            </a:extLst>
          </p:cNvPr>
          <p:cNvCxnSpPr>
            <a:cxnSpLocks/>
          </p:cNvCxnSpPr>
          <p:nvPr/>
        </p:nvCxnSpPr>
        <p:spPr>
          <a:xfrm flipV="1">
            <a:off x="5211310" y="3096547"/>
            <a:ext cx="353017" cy="9409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0AAF7A-6A76-BE4C-8C7A-42A42F028717}"/>
              </a:ext>
            </a:extLst>
          </p:cNvPr>
          <p:cNvCxnSpPr>
            <a:cxnSpLocks/>
          </p:cNvCxnSpPr>
          <p:nvPr/>
        </p:nvCxnSpPr>
        <p:spPr>
          <a:xfrm>
            <a:off x="5553349" y="3096547"/>
            <a:ext cx="399776" cy="14737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8B2540-6A43-B645-BD06-D12D3276DE82}"/>
              </a:ext>
            </a:extLst>
          </p:cNvPr>
          <p:cNvCxnSpPr>
            <a:cxnSpLocks/>
          </p:cNvCxnSpPr>
          <p:nvPr/>
        </p:nvCxnSpPr>
        <p:spPr>
          <a:xfrm flipV="1">
            <a:off x="5912450" y="3046698"/>
            <a:ext cx="359324" cy="64586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DF6277-808C-E943-87C1-240541EA820B}"/>
              </a:ext>
            </a:extLst>
          </p:cNvPr>
          <p:cNvCxnSpPr>
            <a:cxnSpLocks/>
          </p:cNvCxnSpPr>
          <p:nvPr/>
        </p:nvCxnSpPr>
        <p:spPr>
          <a:xfrm flipV="1">
            <a:off x="6226409" y="3011241"/>
            <a:ext cx="306196" cy="4999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D0D852-9918-8345-9B79-FE93F7D5B3EE}"/>
              </a:ext>
            </a:extLst>
          </p:cNvPr>
          <p:cNvCxnSpPr>
            <a:cxnSpLocks/>
          </p:cNvCxnSpPr>
          <p:nvPr/>
        </p:nvCxnSpPr>
        <p:spPr>
          <a:xfrm flipV="1">
            <a:off x="6515010" y="2963840"/>
            <a:ext cx="306196" cy="4999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0E79CD4-088C-6846-A8B1-F212655721C3}"/>
              </a:ext>
            </a:extLst>
          </p:cNvPr>
          <p:cNvSpPr/>
          <p:nvPr/>
        </p:nvSpPr>
        <p:spPr>
          <a:xfrm>
            <a:off x="3988674" y="4403342"/>
            <a:ext cx="241082" cy="2410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62 L 0.0168 -0.10486 " pathEditMode="relative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8 -0.10486 L 0.05169 -0.1673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69 -0.16736 L 0.08724 -0.196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24 -0.19699 L 0.11524 -0.2085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524 -0.20856 C 0.12526 -0.20764 0.13542 -0.20648 0.14493 -0.20741 C 0.1543 -0.2081 0.17188 -0.21342 0.17188 -0.21319 C 0.18021 -0.21528 0.18698 -0.21574 0.1948 -0.21829 C 0.20261 -0.2206 0.21055 -0.2243 0.21849 -0.22778 " pathEditMode="relative" rAng="0" ptsTypes="AAAAA">
                                      <p:cBhvr>
                                        <p:cTn id="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  <p:bldP spid="21" grpId="4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F108-FCF9-314F-BE7D-6FBE806D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517970"/>
            <a:ext cx="10801350" cy="1325563"/>
          </a:xfrm>
        </p:spPr>
        <p:txBody>
          <a:bodyPr/>
          <a:lstStyle/>
          <a:p>
            <a:r>
              <a:rPr lang="en-US" b="1" dirty="0"/>
              <a:t>Stochastic</a:t>
            </a:r>
            <a:r>
              <a:rPr lang="en-US" dirty="0"/>
              <a:t> Gradient </a:t>
            </a:r>
            <a:br>
              <a:rPr lang="en-US" dirty="0"/>
            </a:br>
            <a:r>
              <a:rPr lang="en-US" dirty="0"/>
              <a:t>Descent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1AD16A-7C48-244A-8C3F-57CE35318566}"/>
              </a:ext>
            </a:extLst>
          </p:cNvPr>
          <p:cNvGrpSpPr/>
          <p:nvPr/>
        </p:nvGrpSpPr>
        <p:grpSpPr>
          <a:xfrm rot="4500000">
            <a:off x="5147841" y="-2856772"/>
            <a:ext cx="3392633" cy="11445877"/>
            <a:chOff x="2137323" y="2926080"/>
            <a:chExt cx="1965611" cy="196561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C6E1844-DB18-D548-8F9C-FDF1BE23DF17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DB13D5-9FBA-A545-880F-4E65F1172CE2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EED339-A5FE-0440-8310-D73724773B1F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C083511-671C-5748-AF93-502A6F0BD73A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FBE5C1-BCF2-5144-ADD1-BE958477ECFF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251DB6-00A0-6440-84E0-266F805CF1D6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66C0C2-84DF-1A44-B3C8-A91E7FAB8A87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05A8DA-B94E-8B4A-9855-B119AD3C8FB2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AF40C0-3F58-8542-BE3A-2FCBCBAD0E0F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ADA232A-4FEF-E14C-81E8-9B4F60FCE96B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400C768-E1E7-BE41-B3EF-D02CE6CB158E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E47E53-11BA-3D4B-B0AD-F68AEAD6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7A020E-1E94-8849-8F97-C931178F6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67F56AC-169B-834A-89C8-D5A14A500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85281">
            <a:off x="6777259" y="2543456"/>
            <a:ext cx="305926" cy="59721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AE9C90-3B02-C64B-AFAB-45DA6F3440A7}"/>
              </a:ext>
            </a:extLst>
          </p:cNvPr>
          <p:cNvCxnSpPr>
            <a:cxnSpLocks/>
          </p:cNvCxnSpPr>
          <p:nvPr/>
        </p:nvCxnSpPr>
        <p:spPr>
          <a:xfrm flipH="1" flipV="1">
            <a:off x="3487880" y="3395125"/>
            <a:ext cx="631999" cy="1028338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028A0D-7D88-DB42-9FAB-7C32B6E48703}"/>
              </a:ext>
            </a:extLst>
          </p:cNvPr>
          <p:cNvCxnSpPr>
            <a:cxnSpLocks/>
          </p:cNvCxnSpPr>
          <p:nvPr/>
        </p:nvCxnSpPr>
        <p:spPr>
          <a:xfrm>
            <a:off x="3475160" y="3400345"/>
            <a:ext cx="1496842" cy="37043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68648C-6F36-904D-8452-9A7860388E24}"/>
              </a:ext>
            </a:extLst>
          </p:cNvPr>
          <p:cNvCxnSpPr>
            <a:cxnSpLocks/>
          </p:cNvCxnSpPr>
          <p:nvPr/>
        </p:nvCxnSpPr>
        <p:spPr>
          <a:xfrm flipV="1">
            <a:off x="4932049" y="3180460"/>
            <a:ext cx="225070" cy="55162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C4EA8-6AB8-7C40-8310-EC6CBCEF8FD1}"/>
              </a:ext>
            </a:extLst>
          </p:cNvPr>
          <p:cNvCxnSpPr>
            <a:cxnSpLocks/>
          </p:cNvCxnSpPr>
          <p:nvPr/>
        </p:nvCxnSpPr>
        <p:spPr>
          <a:xfrm flipH="1" flipV="1">
            <a:off x="4706272" y="3148327"/>
            <a:ext cx="475302" cy="3213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0AAF7A-6A76-BE4C-8C7A-42A42F028717}"/>
              </a:ext>
            </a:extLst>
          </p:cNvPr>
          <p:cNvCxnSpPr>
            <a:cxnSpLocks/>
          </p:cNvCxnSpPr>
          <p:nvPr/>
        </p:nvCxnSpPr>
        <p:spPr>
          <a:xfrm flipV="1">
            <a:off x="4724103" y="2842061"/>
            <a:ext cx="663433" cy="31383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8B2540-6A43-B645-BD06-D12D3276DE82}"/>
              </a:ext>
            </a:extLst>
          </p:cNvPr>
          <p:cNvCxnSpPr>
            <a:cxnSpLocks/>
          </p:cNvCxnSpPr>
          <p:nvPr/>
        </p:nvCxnSpPr>
        <p:spPr>
          <a:xfrm>
            <a:off x="5387536" y="2863954"/>
            <a:ext cx="630393" cy="427275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DF6277-808C-E943-87C1-240541EA820B}"/>
              </a:ext>
            </a:extLst>
          </p:cNvPr>
          <p:cNvCxnSpPr>
            <a:cxnSpLocks/>
          </p:cNvCxnSpPr>
          <p:nvPr/>
        </p:nvCxnSpPr>
        <p:spPr>
          <a:xfrm flipV="1">
            <a:off x="5990017" y="2752289"/>
            <a:ext cx="153098" cy="53167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D0D852-9918-8345-9B79-FE93F7D5B3EE}"/>
              </a:ext>
            </a:extLst>
          </p:cNvPr>
          <p:cNvCxnSpPr>
            <a:cxnSpLocks/>
          </p:cNvCxnSpPr>
          <p:nvPr/>
        </p:nvCxnSpPr>
        <p:spPr>
          <a:xfrm>
            <a:off x="6150932" y="2752289"/>
            <a:ext cx="670274" cy="21155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0E79CD4-088C-6846-A8B1-F212655721C3}"/>
              </a:ext>
            </a:extLst>
          </p:cNvPr>
          <p:cNvSpPr/>
          <p:nvPr/>
        </p:nvSpPr>
        <p:spPr>
          <a:xfrm>
            <a:off x="3988674" y="4403342"/>
            <a:ext cx="241082" cy="2410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96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62 L -0.05091 -0.1673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91 -0.16736 L 0.06797 -0.1145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97 -0.11458 L 0.08724 -0.196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" y="-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24 -0.19699 L 0.05169 -0.1974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0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69 -0.19745 C 0.06784 -0.21991 0.08437 -0.24259 0.10091 -0.24028 C 0.11797 -0.23773 0.14219 -0.1838 0.15195 -0.1831 C 0.16159 -0.18218 0.15794 -0.23495 0.16588 -0.25139 C 0.17708 -0.25579 0.19857 -0.24213 0.21992 -0.22569 " pathEditMode="relative" rAng="0" ptsTypes="AAAAA">
                                      <p:cBhvr>
                                        <p:cTn id="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11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  <p:bldP spid="21" grpId="4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9692" y="3025076"/>
            <a:ext cx="6112308" cy="385852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032508" y="1366025"/>
            <a:ext cx="2264490" cy="2146249"/>
            <a:chOff x="-1161122" y="320675"/>
            <a:chExt cx="2264490" cy="214624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-874046" y="1405944"/>
              <a:ext cx="1977414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236" y="1553601"/>
              <a:ext cx="259132" cy="13349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61122" y="1553601"/>
              <a:ext cx="463297" cy="133492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H="1">
              <a:off x="-376972" y="882026"/>
              <a:ext cx="885790" cy="116696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14661" y="530840"/>
              <a:ext cx="1" cy="175020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06538" y="2098274"/>
              <a:ext cx="358853" cy="1848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423" y="742123"/>
              <a:ext cx="416637" cy="12004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783" y="320675"/>
              <a:ext cx="259132" cy="13349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10948" y="2333432"/>
              <a:ext cx="463297" cy="1334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0"/>
            <a:ext cx="10801350" cy="1325563"/>
          </a:xfrm>
        </p:spPr>
        <p:txBody>
          <a:bodyPr/>
          <a:lstStyle/>
          <a:p>
            <a:r>
              <a:rPr lang="en-US" b="1" dirty="0"/>
              <a:t>Classification</a:t>
            </a:r>
            <a:endParaRPr lang="en-US" i="1" dirty="0"/>
          </a:p>
        </p:txBody>
      </p:sp>
      <p:sp>
        <p:nvSpPr>
          <p:cNvPr id="4" name="Freeform 3"/>
          <p:cNvSpPr/>
          <p:nvPr/>
        </p:nvSpPr>
        <p:spPr>
          <a:xfrm>
            <a:off x="941820" y="1394026"/>
            <a:ext cx="3157789" cy="2224640"/>
          </a:xfrm>
          <a:custGeom>
            <a:avLst/>
            <a:gdLst>
              <a:gd name="connsiteX0" fmla="*/ 764836 w 3739274"/>
              <a:gd name="connsiteY0" fmla="*/ 1751736 h 2634292"/>
              <a:gd name="connsiteX1" fmla="*/ 47660 w 3739274"/>
              <a:gd name="connsiteY1" fmla="*/ 353242 h 2634292"/>
              <a:gd name="connsiteX2" fmla="*/ 2055754 w 3739274"/>
              <a:gd name="connsiteY2" fmla="*/ 460818 h 2634292"/>
              <a:gd name="connsiteX3" fmla="*/ 2988083 w 3739274"/>
              <a:gd name="connsiteY3" fmla="*/ 102230 h 2634292"/>
              <a:gd name="connsiteX4" fmla="*/ 3723189 w 3739274"/>
              <a:gd name="connsiteY4" fmla="*/ 2576489 h 2634292"/>
              <a:gd name="connsiteX5" fmla="*/ 2270907 w 3739274"/>
              <a:gd name="connsiteY5" fmla="*/ 1841383 h 2634292"/>
              <a:gd name="connsiteX6" fmla="*/ 764836 w 3739274"/>
              <a:gd name="connsiteY6" fmla="*/ 1751736 h 263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9274" h="2634292">
                <a:moveTo>
                  <a:pt x="764836" y="1751736"/>
                </a:moveTo>
                <a:cubicBezTo>
                  <a:pt x="394295" y="1503713"/>
                  <a:pt x="-167493" y="568395"/>
                  <a:pt x="47660" y="353242"/>
                </a:cubicBezTo>
                <a:cubicBezTo>
                  <a:pt x="262813" y="138089"/>
                  <a:pt x="1565684" y="502653"/>
                  <a:pt x="2055754" y="460818"/>
                </a:cubicBezTo>
                <a:cubicBezTo>
                  <a:pt x="2545824" y="418983"/>
                  <a:pt x="2710177" y="-250382"/>
                  <a:pt x="2988083" y="102230"/>
                </a:cubicBezTo>
                <a:cubicBezTo>
                  <a:pt x="3265989" y="454842"/>
                  <a:pt x="3842718" y="2286630"/>
                  <a:pt x="3723189" y="2576489"/>
                </a:cubicBezTo>
                <a:cubicBezTo>
                  <a:pt x="3603660" y="2866348"/>
                  <a:pt x="2757989" y="1978842"/>
                  <a:pt x="2270907" y="1841383"/>
                </a:cubicBezTo>
                <a:cubicBezTo>
                  <a:pt x="1783825" y="1703924"/>
                  <a:pt x="1135377" y="1999759"/>
                  <a:pt x="764836" y="1751736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Domain</a:t>
            </a:r>
          </a:p>
        </p:txBody>
      </p:sp>
      <p:sp>
        <p:nvSpPr>
          <p:cNvPr id="5" name="Freeform 4"/>
          <p:cNvSpPr/>
          <p:nvPr/>
        </p:nvSpPr>
        <p:spPr>
          <a:xfrm>
            <a:off x="6750733" y="1624617"/>
            <a:ext cx="3416045" cy="88172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92075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 rot="16200000">
            <a:off x="7784094" y="4645115"/>
            <a:ext cx="2703502" cy="454709"/>
            <a:chOff x="7586010" y="3120771"/>
            <a:chExt cx="3225424" cy="45470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8050305" y="3120771"/>
              <a:ext cx="2707342" cy="0"/>
            </a:xfrm>
            <a:prstGeom prst="straightConnector1">
              <a:avLst/>
            </a:prstGeom>
            <a:ln w="73025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92334" y="3359580"/>
              <a:ext cx="419100" cy="2159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6010" y="3359580"/>
              <a:ext cx="749300" cy="215900"/>
            </a:xfrm>
            <a:prstGeom prst="rect">
              <a:avLst/>
            </a:prstGeom>
          </p:spPr>
        </p:pic>
      </p:grpSp>
      <p:sp>
        <p:nvSpPr>
          <p:cNvPr id="11" name="Oval 10"/>
          <p:cNvSpPr/>
          <p:nvPr/>
        </p:nvSpPr>
        <p:spPr>
          <a:xfrm>
            <a:off x="8798025" y="4332918"/>
            <a:ext cx="220930" cy="2209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919819" y="1624617"/>
            <a:ext cx="2860156" cy="54517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0289" y="1710485"/>
            <a:ext cx="254000" cy="4191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557902" y="2419191"/>
            <a:ext cx="1534395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isCat</a:t>
            </a:r>
            <a:r>
              <a:rPr lang="en-US" sz="3200" dirty="0"/>
              <a:t>? </a:t>
            </a:r>
          </a:p>
          <a:p>
            <a:pPr algn="ctr"/>
            <a:r>
              <a:rPr lang="en-US" sz="3200" dirty="0"/>
              <a:t>{0,1}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894" y="5703984"/>
            <a:ext cx="4632495" cy="72796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8420" y="4297698"/>
            <a:ext cx="463270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Can we just use least squares?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263F0AE-A66F-FA48-9CEF-056354A831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9497" y="1881855"/>
            <a:ext cx="464639" cy="5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8081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D7F5A-40AE-1640-A39E-0CCBA1DF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</a:t>
            </a:r>
            <a:r>
              <a:rPr lang="en-US" dirty="0" err="1"/>
              <a:t>Scikit</a:t>
            </a:r>
            <a:r>
              <a:rPr lang="en-US" dirty="0"/>
              <a:t>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440A-3CB0-C94C-B764-9CAAC8ADC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9"/>
          </a:xfrm>
        </p:spPr>
        <p:txBody>
          <a:bodyPr>
            <a:normAutofit fontScale="77500" lnSpcReduction="20000"/>
          </a:bodyPr>
          <a:lstStyle/>
          <a:p>
            <a:pPr marL="14287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sklearn.linear_model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LogisticRegression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4287" indent="0">
              <a:buNone/>
            </a:pP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By default SK learn adds regularization</a:t>
            </a:r>
            <a:b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 = 1/lambda the inverse regularization parameter. </a:t>
            </a:r>
          </a:p>
          <a:p>
            <a:pPr marL="14287" indent="0">
              <a:buNone/>
            </a:pP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LogisticRegression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(C=100.00)</a:t>
            </a:r>
          </a:p>
          <a:p>
            <a:pPr marL="14287" indent="0">
              <a:buNone/>
            </a:pP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Train the model</a:t>
            </a:r>
          </a:p>
          <a:p>
            <a:pPr marL="14287" indent="0">
              <a:buNone/>
            </a:pP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.fit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[[‘feat1’, ‘feat2’]], 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[‘label’])</a:t>
            </a:r>
          </a:p>
          <a:p>
            <a:pPr marL="14287" indent="0">
              <a:buNone/>
            </a:pP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Make Predictions</a:t>
            </a:r>
          </a:p>
          <a:p>
            <a:pPr marL="14287" indent="0">
              <a:buNone/>
            </a:pP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test_df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[‘label’] = 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.predict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test_df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[[‘feat1’, ‘feat2’]])</a:t>
            </a:r>
          </a:p>
          <a:p>
            <a:pPr marL="14287" indent="0">
              <a:buNone/>
            </a:pP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test_df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[‘P(Y|X)’] = 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.predict_proba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test_df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[[‘feat1’, ‘feat2’]])</a:t>
            </a:r>
          </a:p>
          <a:p>
            <a:pPr marL="14287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423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4269-8665-7C40-81EB-1E169255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033B7-E626-FE4D-A9A6-A485FE907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8637" indent="-514350">
              <a:buFont typeface="+mj-lt"/>
              <a:buAutoNum type="arabicPeriod"/>
            </a:pPr>
            <a:r>
              <a:rPr lang="en-US" dirty="0"/>
              <a:t>Is the gradient of a </a:t>
            </a:r>
            <a:r>
              <a:rPr lang="en-US" b="1" dirty="0"/>
              <a:t>simple random sample </a:t>
            </a:r>
            <a:r>
              <a:rPr lang="en-US" dirty="0"/>
              <a:t>of the data an </a:t>
            </a:r>
            <a:r>
              <a:rPr lang="en-US" b="1" dirty="0"/>
              <a:t>unbiased estimate</a:t>
            </a:r>
            <a:r>
              <a:rPr lang="en-US" dirty="0"/>
              <a:t> of the gradient of the entire dataset? (T/F)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By decreasing the batch size we: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Increase</a:t>
            </a:r>
            <a:r>
              <a:rPr lang="en-US" dirty="0"/>
              <a:t> the </a:t>
            </a:r>
            <a:r>
              <a:rPr lang="en-US" b="1" dirty="0"/>
              <a:t>variance</a:t>
            </a:r>
            <a:r>
              <a:rPr lang="en-US" dirty="0"/>
              <a:t> (T/F)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Decrease</a:t>
            </a:r>
            <a:r>
              <a:rPr lang="en-US" dirty="0"/>
              <a:t> the </a:t>
            </a:r>
            <a:r>
              <a:rPr lang="en-US" b="1" dirty="0"/>
              <a:t>bias</a:t>
            </a:r>
            <a:r>
              <a:rPr lang="en-US" dirty="0"/>
              <a:t> (T/F)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Reduce</a:t>
            </a:r>
            <a:r>
              <a:rPr lang="en-US" dirty="0"/>
              <a:t> the </a:t>
            </a:r>
            <a:r>
              <a:rPr lang="en-US" b="1" dirty="0"/>
              <a:t>computational cost</a:t>
            </a:r>
            <a:r>
              <a:rPr lang="en-US" dirty="0"/>
              <a:t> of each iteration (T/F)</a:t>
            </a:r>
          </a:p>
          <a:p>
            <a:pPr marL="528637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1CF4EB-42AB-6F40-AD32-C776298E8BD5}"/>
              </a:ext>
            </a:extLst>
          </p:cNvPr>
          <p:cNvSpPr/>
          <p:nvPr/>
        </p:nvSpPr>
        <p:spPr>
          <a:xfrm>
            <a:off x="6096000" y="691068"/>
            <a:ext cx="56813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3"/>
              </a:rPr>
              <a:t>http://bit.ly/ds100-sp18-sgd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813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2097099" y="2665754"/>
            <a:ext cx="6826936" cy="3657385"/>
            <a:chOff x="2097099" y="2665754"/>
            <a:chExt cx="6826936" cy="3657385"/>
          </a:xfrm>
        </p:grpSpPr>
        <p:sp>
          <p:nvSpPr>
            <p:cNvPr id="23" name="Donut 22"/>
            <p:cNvSpPr/>
            <p:nvPr/>
          </p:nvSpPr>
          <p:spPr>
            <a:xfrm>
              <a:off x="3236677" y="47677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5796951" y="315255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3484612" y="517947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2515617" y="49201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3430021" y="436061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2213404" y="412800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2097099" y="459322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6391052" y="380833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5352666" y="334576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6733682" y="297212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5446472" y="2791045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5668614" y="382705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5215738" y="39778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3598266" y="396220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7952262" y="6102128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7071114" y="481455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6042848" y="518377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814143" y="475255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6627465" y="532204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7895230" y="5455943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7133161" y="5676954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7193107" y="4424301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4907778" y="2727977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7483308" y="293033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7735738" y="322604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6761513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4488422" y="5250338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4137502" y="445621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4160355" y="3280026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2988979" y="3182657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8539026" y="334748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7992411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8667362" y="26657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8410839" y="497356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21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3236677" y="476777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796951" y="3152559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nut 25"/>
          <p:cNvSpPr/>
          <p:nvPr/>
        </p:nvSpPr>
        <p:spPr>
          <a:xfrm>
            <a:off x="3484612" y="5179479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2515617" y="492017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430021" y="436061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213404" y="412800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2097099" y="459322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391052" y="380833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5352666" y="334576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733682" y="297212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5446472" y="2791045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5668614" y="382705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>
            <a:off x="5215738" y="39778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/>
          <p:cNvSpPr/>
          <p:nvPr/>
        </p:nvSpPr>
        <p:spPr>
          <a:xfrm>
            <a:off x="3598266" y="3962204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iangle 37"/>
          <p:cNvSpPr/>
          <p:nvPr/>
        </p:nvSpPr>
        <p:spPr>
          <a:xfrm>
            <a:off x="7952262" y="6102128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7071114" y="481455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>
            <a:off x="6042848" y="518377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814143" y="475255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>
            <a:off x="6627465" y="532204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7895230" y="5455943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7133161" y="5676954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7193107" y="4424301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907778" y="2727977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7483308" y="293033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7735738" y="322604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6761513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49"/>
          <p:cNvSpPr/>
          <p:nvPr/>
        </p:nvSpPr>
        <p:spPr>
          <a:xfrm>
            <a:off x="4488422" y="5250338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137502" y="4456219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4160355" y="3280026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2988979" y="3182657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>
            <a:off x="8539026" y="334748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>
            <a:off x="7992411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8667362" y="26657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8410839" y="497356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4370112" y="2470244"/>
            <a:ext cx="1426838" cy="3650499"/>
          </a:xfrm>
          <a:prstGeom prst="line">
            <a:avLst/>
          </a:prstGeom>
          <a:ln w="444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71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3236677" y="47677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796951" y="3152559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nut 25"/>
          <p:cNvSpPr/>
          <p:nvPr/>
        </p:nvSpPr>
        <p:spPr>
          <a:xfrm>
            <a:off x="3484612" y="517947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2515617" y="49201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430021" y="436061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213404" y="412800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2097099" y="459322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391052" y="3808336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5352666" y="3345766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733682" y="2972124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5446472" y="2791045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5668614" y="3827053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>
            <a:off x="5215738" y="3977854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/>
          <p:cNvSpPr/>
          <p:nvPr/>
        </p:nvSpPr>
        <p:spPr>
          <a:xfrm>
            <a:off x="3598266" y="3962204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iangle 37"/>
          <p:cNvSpPr/>
          <p:nvPr/>
        </p:nvSpPr>
        <p:spPr>
          <a:xfrm>
            <a:off x="7952262" y="6102128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7071114" y="481455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>
            <a:off x="6042848" y="518377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814143" y="475255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>
            <a:off x="6627465" y="532204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7895230" y="5455943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7133161" y="5676954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7193107" y="4424301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907778" y="2727977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7483308" y="2930330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7735738" y="3226040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6761513" y="3947633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49"/>
          <p:cNvSpPr/>
          <p:nvPr/>
        </p:nvSpPr>
        <p:spPr>
          <a:xfrm>
            <a:off x="4488422" y="5250338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137502" y="445621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4160355" y="3280026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2988979" y="3182657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>
            <a:off x="8539026" y="3347486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>
            <a:off x="7992411" y="3947633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8667362" y="2665754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8410839" y="497356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4370112" y="2470244"/>
            <a:ext cx="1426838" cy="3650499"/>
          </a:xfrm>
          <a:prstGeom prst="line">
            <a:avLst/>
          </a:prstGeom>
          <a:ln w="444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231943" y="3628393"/>
            <a:ext cx="8134555" cy="1387662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80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3236677" y="47677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796951" y="3152559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nut 25"/>
          <p:cNvSpPr/>
          <p:nvPr/>
        </p:nvSpPr>
        <p:spPr>
          <a:xfrm>
            <a:off x="3484612" y="517947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2515617" y="49201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430021" y="436061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213404" y="412800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2097099" y="459322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391052" y="380833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5352666" y="334576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733682" y="297212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5446472" y="2791045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5668614" y="382705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>
            <a:off x="5215738" y="39778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/>
          <p:cNvSpPr/>
          <p:nvPr/>
        </p:nvSpPr>
        <p:spPr>
          <a:xfrm>
            <a:off x="3598266" y="3962204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iangle 37"/>
          <p:cNvSpPr/>
          <p:nvPr/>
        </p:nvSpPr>
        <p:spPr>
          <a:xfrm>
            <a:off x="7952262" y="6102128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7071114" y="4814556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>
            <a:off x="6042848" y="5183775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814143" y="4752555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>
            <a:off x="6627465" y="5322045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7895230" y="5455943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7133161" y="5676954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7193107" y="4424301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907778" y="2727977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7483308" y="293033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7735738" y="322604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6761513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49"/>
          <p:cNvSpPr/>
          <p:nvPr/>
        </p:nvSpPr>
        <p:spPr>
          <a:xfrm>
            <a:off x="4488422" y="5250338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137502" y="445621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4160355" y="3280026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2988979" y="3182657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>
            <a:off x="8539026" y="334748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>
            <a:off x="7992411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8667362" y="26657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8410839" y="4973566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4370112" y="2470244"/>
            <a:ext cx="1426838" cy="3650499"/>
          </a:xfrm>
          <a:prstGeom prst="line">
            <a:avLst/>
          </a:prstGeom>
          <a:ln w="444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231943" y="3628393"/>
            <a:ext cx="8134555" cy="1387662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598266" y="2482421"/>
            <a:ext cx="6640066" cy="3619707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62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897039" y="2309446"/>
            <a:ext cx="8489607" cy="4149969"/>
            <a:chOff x="1897039" y="2309446"/>
            <a:chExt cx="8489607" cy="4149969"/>
          </a:xfrm>
        </p:grpSpPr>
        <p:sp>
          <p:nvSpPr>
            <p:cNvPr id="16" name="Freeform 15"/>
            <p:cNvSpPr/>
            <p:nvPr/>
          </p:nvSpPr>
          <p:spPr>
            <a:xfrm>
              <a:off x="4999892" y="4091354"/>
              <a:ext cx="1735016" cy="1025769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905000" y="2327031"/>
              <a:ext cx="8475785" cy="2690446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1905000" y="2309446"/>
              <a:ext cx="4021015" cy="4149969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960077" y="2397369"/>
              <a:ext cx="7426569" cy="4056185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4299045" y="2333767"/>
              <a:ext cx="1630272" cy="4121624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897039" y="3571262"/>
              <a:ext cx="8469459" cy="1444793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2960077" y="2397369"/>
              <a:ext cx="7406421" cy="4056185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1897039" y="2320119"/>
              <a:ext cx="8469459" cy="4135272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3236677" y="47677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5796951" y="315255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3484612" y="517947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2515617" y="49201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3430021" y="436061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2213404" y="412800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2097099" y="459322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6391052" y="380833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5352666" y="334576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6733682" y="297212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5446472" y="2791045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5668614" y="382705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5215738" y="39778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3598266" y="396220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7952262" y="6102128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7071114" y="481455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6042848" y="518377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814143" y="475255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6627465" y="532204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7895230" y="5455943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7133161" y="5676954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7193107" y="4424301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4907778" y="2727977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7483308" y="293033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7735738" y="322604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6761513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4488422" y="5250338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4137502" y="445621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4160355" y="3280026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2988979" y="3182657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8539026" y="334748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7992411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8667362" y="26657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8410839" y="497356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12716" y="1530398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</p:spTree>
    <p:extLst>
      <p:ext uri="{BB962C8B-B14F-4D97-AF65-F5344CB8AC3E}">
        <p14:creationId xmlns:p14="http://schemas.microsoft.com/office/powerpoint/2010/main" val="184011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716" y="1530398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883965" y="2296273"/>
            <a:ext cx="5351228" cy="2615837"/>
            <a:chOff x="5883965" y="2296273"/>
            <a:chExt cx="5351228" cy="2615837"/>
          </a:xfrm>
        </p:grpSpPr>
        <p:sp>
          <p:nvSpPr>
            <p:cNvPr id="16" name="Freeform 15"/>
            <p:cNvSpPr/>
            <p:nvPr/>
          </p:nvSpPr>
          <p:spPr>
            <a:xfrm>
              <a:off x="7839776" y="3419458"/>
              <a:ext cx="1093628" cy="646570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888983" y="2307357"/>
              <a:ext cx="5342515" cy="1695860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888983" y="2296273"/>
              <a:ext cx="2534554" cy="2615837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554027" y="2351694"/>
              <a:ext cx="4681166" cy="2556723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7398014" y="2311603"/>
              <a:ext cx="1027604" cy="2597970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883965" y="3091630"/>
              <a:ext cx="5338528" cy="910692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6554027" y="2351694"/>
              <a:ext cx="4668466" cy="2556723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5883965" y="2303000"/>
              <a:ext cx="5338528" cy="2606573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6728375" y="3845820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8342185" y="2827710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6884655" y="410533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6273871" y="3941883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6850245" y="358917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6083378" y="344255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6010068" y="373579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8716662" y="32410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8062140" y="294949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8932631" y="27139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8121268" y="2599838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8261290" y="3252862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7975830" y="3347915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6956294" y="3338051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9700735" y="4686902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9145324" y="3875311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8497180" y="410804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8353021" y="383623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8865680" y="41951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9664787" y="42795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9184434" y="4418904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9222219" y="3629323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7781715" y="256008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9405141" y="268763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9564254" y="287402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8950174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7517383" y="414999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7296189" y="364944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7310594" y="290805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6572244" y="284668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10070588" y="29505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9726042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10151482" y="25208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9989789" y="3975539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864237" y="2695132"/>
            <a:ext cx="4686627" cy="1882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Class with highest confidence wins</a:t>
            </a: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endParaRPr lang="en-US" sz="2400" dirty="0">
              <a:solidFill>
                <a:srgbClr val="000000"/>
              </a:solidFill>
              <a:ea typeface="Helvetica Neue Light" charset="0"/>
              <a:cs typeface="Helvetica Neue Light" charset="0"/>
            </a:endParaRP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Need to address class imbalance issue</a:t>
            </a: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812716" y="5330873"/>
            <a:ext cx="10515600" cy="76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Soft-Max</a:t>
            </a:r>
            <a:r>
              <a:rPr lang="en-US" dirty="0"/>
              <a:t> multiclass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40571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uild="p" bldLvl="2"/>
      <p:bldP spid="5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720452"/>
            <a:ext cx="10801350" cy="1325563"/>
          </a:xfrm>
        </p:spPr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716" y="-3510729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883965" y="-2744854"/>
            <a:ext cx="5351228" cy="2615837"/>
            <a:chOff x="5883965" y="2296273"/>
            <a:chExt cx="5351228" cy="2615837"/>
          </a:xfrm>
        </p:grpSpPr>
        <p:sp>
          <p:nvSpPr>
            <p:cNvPr id="16" name="Freeform 15"/>
            <p:cNvSpPr/>
            <p:nvPr/>
          </p:nvSpPr>
          <p:spPr>
            <a:xfrm>
              <a:off x="7839776" y="3419458"/>
              <a:ext cx="1093628" cy="646570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888983" y="2307357"/>
              <a:ext cx="5342515" cy="1695860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888983" y="2296273"/>
              <a:ext cx="2534554" cy="2615837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554027" y="2351694"/>
              <a:ext cx="4681166" cy="2556723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7398014" y="2311603"/>
              <a:ext cx="1027604" cy="2597970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883965" y="3091630"/>
              <a:ext cx="5338528" cy="910692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6554027" y="2351694"/>
              <a:ext cx="4668466" cy="2556723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5883965" y="2303000"/>
              <a:ext cx="5338528" cy="2606573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6728375" y="3845820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8342185" y="2827710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6884655" y="410533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6273871" y="3941883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6850245" y="358917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6083378" y="344255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6010068" y="373579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8716662" y="32410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8062140" y="294949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8932631" y="27139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8121268" y="2599838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8261290" y="3252862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7975830" y="3347915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6956294" y="3338051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9700735" y="4686902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9145324" y="3875311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8497180" y="410804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8353021" y="383623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8865680" y="41951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9664787" y="42795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9184434" y="4418904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9222219" y="3629323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7781715" y="256008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9405141" y="268763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9564254" y="287402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8950174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7517383" y="414999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7296189" y="364944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7310594" y="290805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6572244" y="284668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10070588" y="29505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9726042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10151482" y="25208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9989789" y="3975539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864237" y="-2345995"/>
            <a:ext cx="4686627" cy="1882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Class with highest confidence wins</a:t>
            </a: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endParaRPr lang="en-US" sz="2400" dirty="0">
              <a:solidFill>
                <a:srgbClr val="000000"/>
              </a:solidFill>
              <a:ea typeface="Helvetica Neue Light" charset="0"/>
              <a:cs typeface="Helvetica Neue Light" charset="0"/>
            </a:endParaRP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Need to address class imbalance issue</a:t>
            </a: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812716" y="289746"/>
            <a:ext cx="10515600" cy="76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Soft-Max</a:t>
            </a:r>
            <a:r>
              <a:rPr lang="en-US" dirty="0"/>
              <a:t> multiclass classification</a:t>
            </a:r>
          </a:p>
        </p:txBody>
      </p:sp>
      <p:sp>
        <p:nvSpPr>
          <p:cNvPr id="60" name="Content Placeholder 2"/>
          <p:cNvSpPr txBox="1">
            <a:spLocks/>
          </p:cNvSpPr>
          <p:nvPr/>
        </p:nvSpPr>
        <p:spPr>
          <a:xfrm>
            <a:off x="838200" y="2848211"/>
            <a:ext cx="10515600" cy="3634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Separate                   for each class</a:t>
            </a:r>
          </a:p>
          <a:p>
            <a:pPr lvl="1"/>
            <a:r>
              <a:rPr lang="en-US" dirty="0"/>
              <a:t>Trained using gradient descent methods</a:t>
            </a:r>
          </a:p>
          <a:p>
            <a:pPr lvl="1"/>
            <a:r>
              <a:rPr lang="en-US" dirty="0"/>
              <a:t>Over parameterized. Why?</a:t>
            </a:r>
          </a:p>
          <a:p>
            <a:pPr lvl="2"/>
            <a:r>
              <a:rPr lang="en-US" dirty="0"/>
              <a:t>k sets of parameters one for each class</a:t>
            </a:r>
          </a:p>
          <a:p>
            <a:pPr lvl="2"/>
            <a:r>
              <a:rPr lang="en-US" dirty="0"/>
              <a:t>Only need K-1 parameters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Often use k parameters + regularization to address “redundancy”. </a:t>
            </a:r>
          </a:p>
          <a:p>
            <a:pPr lvl="2"/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45" y="1154745"/>
            <a:ext cx="7124700" cy="13081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250" y="2848211"/>
            <a:ext cx="1282700" cy="34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599" y="4921461"/>
            <a:ext cx="4831833" cy="98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98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29A9D-D059-AF43-877B-22A5C0DF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New Model</a:t>
            </a:r>
            <a:br>
              <a:rPr lang="en-US" dirty="0"/>
            </a:br>
            <a:r>
              <a:rPr lang="en-US" dirty="0"/>
              <a:t>for Classification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D75B9-0EAE-F940-997D-CD8EE4B54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5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358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5392" y="1905831"/>
            <a:ext cx="4775853" cy="4362624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87075" y="3544075"/>
            <a:ext cx="6619565" cy="1595887"/>
          </a:xfrm>
        </p:spPr>
        <p:txBody>
          <a:bodyPr>
            <a:noAutofit/>
          </a:bodyPr>
          <a:lstStyle/>
          <a:p>
            <a:pPr algn="l"/>
            <a:r>
              <a:rPr lang="en-US" b="1"/>
              <a:t>Bonus Material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12065" y="217692"/>
            <a:ext cx="78455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Deep Learning</a:t>
            </a:r>
          </a:p>
          <a:p>
            <a:r>
              <a:rPr lang="en-US" sz="9600" b="1" dirty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Overview</a:t>
            </a:r>
            <a:endParaRPr lang="en-US" sz="9600" b="1" dirty="0">
              <a:solidFill>
                <a:schemeClr val="accent5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295" y="5670687"/>
            <a:ext cx="9402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Borrowed from excellent talks by: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Adam Coates: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http://ai.stanford.edu/~acoates/coates_dltutorial_2013.pptx</a:t>
            </a:r>
            <a:r>
              <a:rPr lang="en-US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err="1"/>
              <a:t>Fei-Fei</a:t>
            </a:r>
            <a:r>
              <a:rPr lang="en-US" b="1" dirty="0"/>
              <a:t> Li and Andrej </a:t>
            </a:r>
            <a:r>
              <a:rPr lang="en-US" b="1" dirty="0" err="1"/>
              <a:t>Karpathy</a:t>
            </a:r>
            <a:r>
              <a:rPr lang="en-US" b="1" dirty="0"/>
              <a:t>: </a:t>
            </a:r>
            <a:r>
              <a:rPr lang="en-US" dirty="0">
                <a:hlinkClick r:id="rId4"/>
              </a:rPr>
              <a:t>http://cs231n.stanford.edu/syllabus.html</a:t>
            </a:r>
            <a:r>
              <a:rPr lang="en-US" dirty="0"/>
              <a:t>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2556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261" y="4889749"/>
            <a:ext cx="2813594" cy="1875731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715475" y="4135206"/>
            <a:ext cx="2502680" cy="2178833"/>
            <a:chOff x="715475" y="4135206"/>
            <a:chExt cx="2502680" cy="2178833"/>
          </a:xfrm>
        </p:grpSpPr>
        <p:pic>
          <p:nvPicPr>
            <p:cNvPr id="61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64" name="Rectangle 63"/>
            <p:cNvSpPr/>
            <p:nvPr/>
          </p:nvSpPr>
          <p:spPr>
            <a:xfrm>
              <a:off x="1976079" y="5954046"/>
              <a:ext cx="373138" cy="357920"/>
            </a:xfrm>
            <a:prstGeom prst="rect">
              <a:avLst/>
            </a:prstGeom>
            <a:solidFill>
              <a:schemeClr val="bg1">
                <a:lumMod val="50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solidFill>
              <a:schemeClr val="bg1">
                <a:lumMod val="75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946678" y="4135206"/>
              <a:ext cx="373138" cy="357920"/>
            </a:xfrm>
            <a:prstGeom prst="rect">
              <a:avLst/>
            </a:prstGeom>
            <a:solidFill>
              <a:schemeClr val="bg1">
                <a:lumMod val="50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956" y="365125"/>
            <a:ext cx="11244943" cy="1325563"/>
          </a:xfrm>
        </p:spPr>
        <p:txBody>
          <a:bodyPr/>
          <a:lstStyle/>
          <a:p>
            <a:r>
              <a:rPr lang="en-US" dirty="0"/>
              <a:t>Logistic Regression as a “Neuron”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57" y="1690689"/>
            <a:ext cx="10515600" cy="2195512"/>
          </a:xfrm>
        </p:spPr>
        <p:txBody>
          <a:bodyPr/>
          <a:lstStyle/>
          <a:p>
            <a:r>
              <a:rPr lang="en-US" dirty="0"/>
              <a:t>Consider the simple function family: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457" y="1317064"/>
            <a:ext cx="4000500" cy="1054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357" y="2368784"/>
            <a:ext cx="9728200" cy="165100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6" idx="3"/>
            <a:endCxn id="57" idx="1"/>
          </p:cNvCxnSpPr>
          <p:nvPr/>
        </p:nvCxnSpPr>
        <p:spPr>
          <a:xfrm>
            <a:off x="2319816" y="4314166"/>
            <a:ext cx="2897593" cy="611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5" idx="3"/>
            <a:endCxn id="57" idx="2"/>
          </p:cNvCxnSpPr>
          <p:nvPr/>
        </p:nvCxnSpPr>
        <p:spPr>
          <a:xfrm flipV="1">
            <a:off x="1406712" y="5311951"/>
            <a:ext cx="3650616" cy="1309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4" idx="3"/>
            <a:endCxn id="57" idx="3"/>
          </p:cNvCxnSpPr>
          <p:nvPr/>
        </p:nvCxnSpPr>
        <p:spPr>
          <a:xfrm flipV="1">
            <a:off x="2349217" y="5698419"/>
            <a:ext cx="2868192" cy="4345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057328" y="4765401"/>
            <a:ext cx="1093099" cy="1093099"/>
            <a:chOff x="2706449" y="4584954"/>
            <a:chExt cx="662755" cy="662755"/>
          </a:xfrm>
        </p:grpSpPr>
        <p:sp>
          <p:nvSpPr>
            <p:cNvPr id="57" name="Oval 56"/>
            <p:cNvSpPr/>
            <p:nvPr/>
          </p:nvSpPr>
          <p:spPr>
            <a:xfrm>
              <a:off x="2706449" y="4584954"/>
              <a:ext cx="662755" cy="662755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830008" y="4750077"/>
              <a:ext cx="415636" cy="33250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1053774" y="1171223"/>
                    <a:pt x="380177" y="14110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 rot="822651">
            <a:off x="3389441" y="4189832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</a:t>
            </a:r>
            <a:r>
              <a:rPr lang="en-US" sz="2400" baseline="-25000"/>
              <a:t>23</a:t>
            </a:r>
            <a:r>
              <a:rPr lang="en-US" sz="2400"/>
              <a:t>x</a:t>
            </a:r>
            <a:r>
              <a:rPr lang="en-US" sz="2400" baseline="-25000"/>
              <a:t>23</a:t>
            </a:r>
            <a:endParaRPr lang="en-US" sz="2400"/>
          </a:p>
        </p:txBody>
      </p:sp>
      <p:sp>
        <p:nvSpPr>
          <p:cNvPr id="113" name="TextBox 112"/>
          <p:cNvSpPr txBox="1"/>
          <p:nvPr/>
        </p:nvSpPr>
        <p:spPr>
          <a:xfrm>
            <a:off x="3456308" y="4891048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</a:t>
            </a:r>
            <a:r>
              <a:rPr lang="en-US" sz="2400" baseline="-25000"/>
              <a:t>52</a:t>
            </a:r>
            <a:r>
              <a:rPr lang="en-US" sz="2400"/>
              <a:t>x</a:t>
            </a:r>
            <a:r>
              <a:rPr lang="en-US" sz="2400" baseline="-25000"/>
              <a:t>52</a:t>
            </a:r>
            <a:endParaRPr lang="en-US" sz="2400" dirty="0"/>
          </a:p>
        </p:txBody>
      </p:sp>
      <p:sp>
        <p:nvSpPr>
          <p:cNvPr id="114" name="TextBox 113"/>
          <p:cNvSpPr txBox="1"/>
          <p:nvPr/>
        </p:nvSpPr>
        <p:spPr>
          <a:xfrm rot="21005904">
            <a:off x="3257881" y="5457780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</a:t>
            </a:r>
            <a:r>
              <a:rPr lang="en-US" sz="2400" baseline="-25000"/>
              <a:t>123</a:t>
            </a:r>
            <a:r>
              <a:rPr lang="en-US" sz="2400"/>
              <a:t>x</a:t>
            </a:r>
            <a:r>
              <a:rPr lang="en-US" sz="2400" baseline="-25000"/>
              <a:t>123</a:t>
            </a:r>
            <a:endParaRPr lang="en-US" sz="2400" dirty="0"/>
          </a:p>
        </p:txBody>
      </p:sp>
      <p:cxnSp>
        <p:nvCxnSpPr>
          <p:cNvPr id="118" name="Straight Arrow Connector 117"/>
          <p:cNvCxnSpPr>
            <a:stCxn id="57" idx="6"/>
          </p:cNvCxnSpPr>
          <p:nvPr/>
        </p:nvCxnSpPr>
        <p:spPr>
          <a:xfrm>
            <a:off x="6150427" y="5311951"/>
            <a:ext cx="6413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8691406" y="3994827"/>
            <a:ext cx="30043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Helvetica Neue" charset="0"/>
                <a:ea typeface="Helvetica Neue" charset="0"/>
                <a:cs typeface="Helvetica Neue" charset="0"/>
              </a:rPr>
              <a:t>Neuron “fires” if weighted sum of input </a:t>
            </a:r>
            <a:r>
              <a:rPr lang="en-US" sz="3200" i="1">
                <a:latin typeface="Helvetica Neue" charset="0"/>
                <a:ea typeface="Helvetica Neue" charset="0"/>
                <a:cs typeface="Helvetica Neue" charset="0"/>
              </a:rPr>
              <a:t>is greater </a:t>
            </a:r>
            <a:r>
              <a:rPr lang="en-US" sz="3200" i="1" dirty="0">
                <a:latin typeface="Helvetica Neue" charset="0"/>
                <a:ea typeface="Helvetica Neue" charset="0"/>
                <a:cs typeface="Helvetica Neue" charset="0"/>
              </a:rPr>
              <a:t>than zero.</a:t>
            </a:r>
            <a:endParaRPr lang="en-US" i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4419555" y="4090921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“perceptron”</a:t>
            </a:r>
            <a:endParaRPr lang="en-US" sz="2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245463" y="6152618"/>
            <a:ext cx="1944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Bias= w</a:t>
            </a:r>
            <a:r>
              <a:rPr lang="en-US" sz="2800" baseline="-25000" dirty="0">
                <a:latin typeface="Helvetica Neue" charset="0"/>
                <a:ea typeface="Helvetica Neue" charset="0"/>
                <a:cs typeface="Helvetica Neue" charset="0"/>
              </a:rPr>
              <a:t>0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x</a:t>
            </a:r>
            <a:endParaRPr lang="en-US" sz="2800" baseline="-25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26" name="Elbow Connector 125"/>
          <p:cNvCxnSpPr>
            <a:stCxn id="124" idx="3"/>
            <a:endCxn id="57" idx="4"/>
          </p:cNvCxnSpPr>
          <p:nvPr/>
        </p:nvCxnSpPr>
        <p:spPr>
          <a:xfrm flipV="1">
            <a:off x="5190100" y="5858500"/>
            <a:ext cx="413778" cy="55572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1310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ight Arrow 94"/>
          <p:cNvSpPr/>
          <p:nvPr/>
        </p:nvSpPr>
        <p:spPr>
          <a:xfrm>
            <a:off x="7893911" y="5010835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046" y="0"/>
            <a:ext cx="1146386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Logistic Regression: Strengths and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420" y="1251568"/>
            <a:ext cx="11586210" cy="4652964"/>
          </a:xfrm>
        </p:spPr>
        <p:txBody>
          <a:bodyPr>
            <a:normAutofit/>
          </a:bodyPr>
          <a:lstStyle/>
          <a:p>
            <a:r>
              <a:rPr lang="en-US" sz="2400" dirty="0"/>
              <a:t>Widely used machine learning technique</a:t>
            </a:r>
          </a:p>
          <a:p>
            <a:pPr lvl="1"/>
            <a:r>
              <a:rPr lang="en-US" sz="2000" dirty="0"/>
              <a:t>convex </a:t>
            </a:r>
            <a:r>
              <a:rPr lang="en-US" sz="2000" dirty="0">
                <a:sym typeface="Wingdings"/>
              </a:rPr>
              <a:t> efficient to learn</a:t>
            </a:r>
          </a:p>
          <a:p>
            <a:pPr lvl="1"/>
            <a:r>
              <a:rPr lang="en-US" sz="2000" dirty="0">
                <a:sym typeface="Wingdings"/>
              </a:rPr>
              <a:t>easy to interpret model weights</a:t>
            </a:r>
          </a:p>
          <a:p>
            <a:pPr lvl="1"/>
            <a:r>
              <a:rPr lang="en-US" sz="2000" dirty="0">
                <a:sym typeface="Wingdings"/>
              </a:rPr>
              <a:t>works well given good features</a:t>
            </a:r>
          </a:p>
          <a:p>
            <a:r>
              <a:rPr lang="en-US" sz="2400" dirty="0">
                <a:sym typeface="Wingdings"/>
              </a:rPr>
              <a:t>Limitations:</a:t>
            </a:r>
          </a:p>
          <a:p>
            <a:pPr lvl="1"/>
            <a:r>
              <a:rPr lang="en-US" sz="2000" dirty="0">
                <a:sym typeface="Wingdings"/>
              </a:rPr>
              <a:t>Restricted to linear relationships  sensitive to choice of features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831390" y="1325563"/>
            <a:ext cx="4194240" cy="1691818"/>
            <a:chOff x="7258985" y="2303319"/>
            <a:chExt cx="4194240" cy="1691818"/>
          </a:xfrm>
        </p:grpSpPr>
        <p:grpSp>
          <p:nvGrpSpPr>
            <p:cNvPr id="4" name="Group 3"/>
            <p:cNvGrpSpPr/>
            <p:nvPr/>
          </p:nvGrpSpPr>
          <p:grpSpPr>
            <a:xfrm>
              <a:off x="7258985" y="2303319"/>
              <a:ext cx="3038195" cy="1691818"/>
              <a:chOff x="3186627" y="2768600"/>
              <a:chExt cx="2768600" cy="154169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87701" y="2768600"/>
                <a:ext cx="2767525" cy="667512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86627" y="3642782"/>
                <a:ext cx="2768600" cy="667512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10479882" y="2484909"/>
              <a:ext cx="973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y = 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79882" y="3445817"/>
              <a:ext cx="973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 = 1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51840" y="4261888"/>
            <a:ext cx="2502680" cy="2178833"/>
            <a:chOff x="715475" y="4135206"/>
            <a:chExt cx="2502680" cy="2178833"/>
          </a:xfrm>
        </p:grpSpPr>
        <p:pic>
          <p:nvPicPr>
            <p:cNvPr id="5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2" name="Rectangle 51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51478" y="4338406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65" name="Right Arrow 64"/>
          <p:cNvSpPr/>
          <p:nvPr/>
        </p:nvSpPr>
        <p:spPr>
          <a:xfrm>
            <a:off x="3454400" y="5005888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3938760" y="4258379"/>
            <a:ext cx="4142672" cy="2557903"/>
            <a:chOff x="3917286" y="4154570"/>
            <a:chExt cx="4142672" cy="2557903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4257" r="16402"/>
            <a:stretch/>
          </p:blipFill>
          <p:spPr>
            <a:xfrm>
              <a:off x="4691332" y="5000485"/>
              <a:ext cx="1068584" cy="1356445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3917286" y="4159973"/>
              <a:ext cx="3589036" cy="2552500"/>
              <a:chOff x="3978246" y="4236491"/>
              <a:chExt cx="3589036" cy="2552500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pic>
          <p:nvPicPr>
            <p:cNvPr id="7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934" y="4154570"/>
              <a:ext cx="971646" cy="845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5495" y="5067051"/>
              <a:ext cx="1854463" cy="1467344"/>
            </a:xfrm>
            <a:prstGeom prst="rect">
              <a:avLst/>
            </a:prstGeom>
          </p:spPr>
        </p:pic>
      </p:grpSp>
      <p:cxnSp>
        <p:nvCxnSpPr>
          <p:cNvPr id="76" name="Straight Connector 75"/>
          <p:cNvCxnSpPr/>
          <p:nvPr/>
        </p:nvCxnSpPr>
        <p:spPr>
          <a:xfrm>
            <a:off x="10121723" y="4186665"/>
            <a:ext cx="1693775" cy="1470103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333808" y="4186665"/>
            <a:ext cx="3589036" cy="2629617"/>
            <a:chOff x="8049328" y="4186665"/>
            <a:chExt cx="3589036" cy="2629617"/>
          </a:xfrm>
        </p:grpSpPr>
        <p:grpSp>
          <p:nvGrpSpPr>
            <p:cNvPr id="82" name="Group 81"/>
            <p:cNvGrpSpPr/>
            <p:nvPr/>
          </p:nvGrpSpPr>
          <p:grpSpPr>
            <a:xfrm>
              <a:off x="8049328" y="4263782"/>
              <a:ext cx="3589036" cy="2552500"/>
              <a:chOff x="3978246" y="4236491"/>
              <a:chExt cx="3589036" cy="25525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10553432" y="4236447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239898" y="5242480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38388" y="418666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0</a:t>
              </a:r>
              <a:endParaRPr lang="en-US" sz="5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0581703" y="5392592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0</a:t>
              </a:r>
              <a:endParaRPr lang="en-US" sz="5400" dirty="0"/>
            </a:p>
          </p:txBody>
        </p:sp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9603" y="3962401"/>
            <a:ext cx="896433" cy="1069674"/>
          </a:xfrm>
          <a:prstGeom prst="rect">
            <a:avLst/>
          </a:prstGeom>
        </p:spPr>
      </p:pic>
      <p:grpSp>
        <p:nvGrpSpPr>
          <p:cNvPr id="103" name="Group 102"/>
          <p:cNvGrpSpPr/>
          <p:nvPr/>
        </p:nvGrpSpPr>
        <p:grpSpPr>
          <a:xfrm>
            <a:off x="8918583" y="1638677"/>
            <a:ext cx="117696" cy="1101446"/>
            <a:chOff x="8918583" y="1638677"/>
            <a:chExt cx="117696" cy="1101446"/>
          </a:xfrm>
        </p:grpSpPr>
        <p:sp>
          <p:nvSpPr>
            <p:cNvPr id="101" name="Rectangle 100"/>
            <p:cNvSpPr/>
            <p:nvPr/>
          </p:nvSpPr>
          <p:spPr>
            <a:xfrm>
              <a:off x="8918584" y="1638677"/>
              <a:ext cx="117695" cy="1176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918583" y="2622428"/>
              <a:ext cx="117695" cy="1176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01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6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ight Arrow 94"/>
          <p:cNvSpPr/>
          <p:nvPr/>
        </p:nvSpPr>
        <p:spPr>
          <a:xfrm>
            <a:off x="7893911" y="2281931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046" y="0"/>
            <a:ext cx="1146386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479" y="4163501"/>
            <a:ext cx="10541000" cy="715048"/>
          </a:xfrm>
        </p:spPr>
        <p:txBody>
          <a:bodyPr>
            <a:normAutofit/>
          </a:bodyPr>
          <a:lstStyle/>
          <a:p>
            <a:r>
              <a:rPr lang="en-US" dirty="0"/>
              <a:t>Rather than use raw </a:t>
            </a:r>
            <a:r>
              <a:rPr lang="en-US" b="1" dirty="0"/>
              <a:t>pixels build/train feature functions</a:t>
            </a:r>
            <a:r>
              <a:rPr lang="en-US" dirty="0"/>
              <a:t>: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751840" y="1532984"/>
            <a:ext cx="2502680" cy="2178833"/>
            <a:chOff x="715475" y="4135206"/>
            <a:chExt cx="2502680" cy="2178833"/>
          </a:xfrm>
        </p:grpSpPr>
        <p:pic>
          <p:nvPicPr>
            <p:cNvPr id="5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2" name="Rectangle 51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51478" y="4338406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65" name="Right Arrow 64"/>
          <p:cNvSpPr/>
          <p:nvPr/>
        </p:nvSpPr>
        <p:spPr>
          <a:xfrm>
            <a:off x="3454400" y="2276984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3938760" y="1529475"/>
            <a:ext cx="4142672" cy="2557903"/>
            <a:chOff x="3917286" y="4154570"/>
            <a:chExt cx="4142672" cy="2557903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4257" r="16402"/>
            <a:stretch/>
          </p:blipFill>
          <p:spPr>
            <a:xfrm>
              <a:off x="4691332" y="5000485"/>
              <a:ext cx="1068584" cy="1356445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3917286" y="4159973"/>
              <a:ext cx="3589036" cy="2552500"/>
              <a:chOff x="3978246" y="4236491"/>
              <a:chExt cx="3589036" cy="2552500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pic>
          <p:nvPicPr>
            <p:cNvPr id="7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934" y="4154570"/>
              <a:ext cx="971646" cy="845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5495" y="5067051"/>
              <a:ext cx="1854463" cy="1467344"/>
            </a:xfrm>
            <a:prstGeom prst="rect">
              <a:avLst/>
            </a:prstGeom>
          </p:spPr>
        </p:pic>
      </p:grpSp>
      <p:cxnSp>
        <p:nvCxnSpPr>
          <p:cNvPr id="76" name="Straight Connector 75"/>
          <p:cNvCxnSpPr/>
          <p:nvPr/>
        </p:nvCxnSpPr>
        <p:spPr>
          <a:xfrm>
            <a:off x="10121723" y="1457761"/>
            <a:ext cx="1693775" cy="1470103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333808" y="1457761"/>
            <a:ext cx="3589036" cy="2629617"/>
            <a:chOff x="8049328" y="4186665"/>
            <a:chExt cx="3589036" cy="2629617"/>
          </a:xfrm>
        </p:grpSpPr>
        <p:grpSp>
          <p:nvGrpSpPr>
            <p:cNvPr id="82" name="Group 81"/>
            <p:cNvGrpSpPr/>
            <p:nvPr/>
          </p:nvGrpSpPr>
          <p:grpSpPr>
            <a:xfrm>
              <a:off x="8049328" y="4263782"/>
              <a:ext cx="3589036" cy="2552500"/>
              <a:chOff x="3978246" y="4236491"/>
              <a:chExt cx="3589036" cy="25525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10553432" y="4236447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239898" y="5242480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38388" y="418666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0</a:t>
              </a:r>
              <a:endParaRPr lang="en-US" sz="5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0581703" y="5392592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0</a:t>
              </a:r>
              <a:endParaRPr lang="en-US" sz="5400" dirty="0"/>
            </a:p>
          </p:txBody>
        </p:sp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9603" y="1233497"/>
            <a:ext cx="896433" cy="106967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17259" y="4689294"/>
            <a:ext cx="5641851" cy="1922205"/>
            <a:chOff x="517259" y="4689294"/>
            <a:chExt cx="5641851" cy="192220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4257" r="16402"/>
            <a:stretch/>
          </p:blipFill>
          <p:spPr>
            <a:xfrm>
              <a:off x="966749" y="4689294"/>
              <a:ext cx="1514280" cy="192220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7259" y="5496329"/>
              <a:ext cx="357581" cy="476774"/>
            </a:xfrm>
            <a:prstGeom prst="rect">
              <a:avLst/>
            </a:prstGeom>
          </p:spPr>
        </p:pic>
        <p:sp>
          <p:nvSpPr>
            <p:cNvPr id="12" name="Double Bracket 11"/>
            <p:cNvSpPr/>
            <p:nvPr/>
          </p:nvSpPr>
          <p:spPr>
            <a:xfrm>
              <a:off x="966749" y="4860182"/>
              <a:ext cx="1774598" cy="1751317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43489" y="5278166"/>
              <a:ext cx="6454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=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86867" y="5009249"/>
              <a:ext cx="476581" cy="487080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887698" y="5526810"/>
              <a:ext cx="355809" cy="38429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15438" y="5407201"/>
              <a:ext cx="26436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(</a:t>
              </a:r>
              <a:r>
                <a:rPr lang="en-US" sz="3200" dirty="0">
                  <a:solidFill>
                    <a:schemeClr val="accent5"/>
                  </a:solidFill>
                </a:rPr>
                <a:t>Paws</a:t>
              </a:r>
              <a:r>
                <a:rPr lang="en-US" sz="3200" dirty="0"/>
                <a:t>, </a:t>
              </a:r>
              <a:r>
                <a:rPr lang="en-US" sz="3200" dirty="0">
                  <a:solidFill>
                    <a:schemeClr val="accent2"/>
                  </a:solidFill>
                </a:rPr>
                <a:t>Furry</a:t>
              </a:r>
              <a:r>
                <a:rPr lang="en-US" sz="3200" dirty="0"/>
                <a:t>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873617" y="4580162"/>
            <a:ext cx="3589035" cy="2265305"/>
            <a:chOff x="7554097" y="4580162"/>
            <a:chExt cx="3589035" cy="2265305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8882476" y="4886285"/>
              <a:ext cx="1693775" cy="1470103"/>
            </a:xfrm>
            <a:prstGeom prst="line">
              <a:avLst/>
            </a:prstGeom>
            <a:ln w="76200">
              <a:prstDash val="sysDot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7554097" y="4580162"/>
              <a:ext cx="3589035" cy="2265305"/>
              <a:chOff x="8049329" y="4307926"/>
              <a:chExt cx="3589035" cy="2265305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8049329" y="4622976"/>
                <a:ext cx="3589035" cy="1950255"/>
                <a:chOff x="3978247" y="4595685"/>
                <a:chExt cx="3589035" cy="1950255"/>
              </a:xfrm>
            </p:grpSpPr>
            <p:cxnSp>
              <p:nvCxnSpPr>
                <p:cNvPr id="66" name="Straight Arrow Connector 65"/>
                <p:cNvCxnSpPr/>
                <p:nvPr/>
              </p:nvCxnSpPr>
              <p:spPr>
                <a:xfrm>
                  <a:off x="4511663" y="5939900"/>
                  <a:ext cx="3055619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flipV="1">
                  <a:off x="4688487" y="4595685"/>
                  <a:ext cx="0" cy="1429275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67"/>
                <p:cNvSpPr txBox="1"/>
                <p:nvPr/>
              </p:nvSpPr>
              <p:spPr>
                <a:xfrm rot="16200000">
                  <a:off x="3707820" y="5085097"/>
                  <a:ext cx="112562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accent2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Furry</a:t>
                  </a:r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5300419" y="5961165"/>
                  <a:ext cx="118654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accent5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Paws</a:t>
                  </a:r>
                </a:p>
              </p:txBody>
            </p:sp>
          </p:grpSp>
          <p:sp>
            <p:nvSpPr>
              <p:cNvPr id="58" name="TextBox 57"/>
              <p:cNvSpPr txBox="1"/>
              <p:nvPr/>
            </p:nvSpPr>
            <p:spPr>
              <a:xfrm>
                <a:off x="10581703" y="493018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1</a:t>
                </a:r>
                <a:endParaRPr lang="en-US" sz="540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9964772" y="4307926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1</a:t>
                </a:r>
                <a:endParaRPr lang="en-US" sz="5400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938888" y="5236040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/>
                  <a:t>0</a:t>
                </a:r>
                <a:endParaRPr lang="en-US" sz="5400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9619245" y="513859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0</a:t>
                </a:r>
                <a:endParaRPr lang="en-US" sz="5400" dirty="0"/>
              </a:p>
            </p:txBody>
          </p:sp>
        </p:grpSp>
      </p:grpSp>
      <p:sp>
        <p:nvSpPr>
          <p:cNvPr id="71" name="Right Arrow 70"/>
          <p:cNvSpPr/>
          <p:nvPr/>
        </p:nvSpPr>
        <p:spPr>
          <a:xfrm>
            <a:off x="6352093" y="5410834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3100" y="4720007"/>
            <a:ext cx="2089656" cy="5902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7481" y="877816"/>
            <a:ext cx="1317366" cy="5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20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740" y="285357"/>
            <a:ext cx="10515600" cy="1325563"/>
          </a:xfrm>
        </p:spPr>
        <p:txBody>
          <a:bodyPr/>
          <a:lstStyle/>
          <a:p>
            <a:r>
              <a:rPr lang="en-US" dirty="0"/>
              <a:t>Composition Linear Models and </a:t>
            </a:r>
            <a:br>
              <a:rPr lang="en-US" dirty="0"/>
            </a:br>
            <a:r>
              <a:rPr lang="en-US" dirty="0"/>
              <a:t>Nonlinearities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605834" y="1910551"/>
            <a:ext cx="1822883" cy="4562985"/>
            <a:chOff x="4150299" y="1195615"/>
            <a:chExt cx="1822883" cy="4562985"/>
          </a:xfrm>
        </p:grpSpPr>
        <p:sp>
          <p:nvSpPr>
            <p:cNvPr id="96" name="Rounded Rectangle 95"/>
            <p:cNvSpPr/>
            <p:nvPr/>
          </p:nvSpPr>
          <p:spPr>
            <a:xfrm>
              <a:off x="4697331" y="2013984"/>
              <a:ext cx="857033" cy="297517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0" name="Oval 99"/>
            <p:cNvSpPr/>
            <p:nvPr/>
          </p:nvSpPr>
          <p:spPr>
            <a:xfrm>
              <a:off x="4800227" y="21570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4800227" y="30119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2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800227" y="4207712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 err="1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 err="1">
                  <a:latin typeface="Helvetica Neue" charset="0"/>
                  <a:ea typeface="Helvetica Neue" charset="0"/>
                  <a:cs typeface="Helvetica Neue" charset="0"/>
                </a:rPr>
                <a:t>d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43221" y="1195615"/>
              <a:ext cx="17299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(Pixels)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4150299" y="404727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4876419" y="498915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29350" y="2815899"/>
            <a:ext cx="1363941" cy="2509952"/>
            <a:chOff x="6572361" y="2013984"/>
            <a:chExt cx="1363941" cy="2509952"/>
          </a:xfrm>
        </p:grpSpPr>
        <p:sp>
          <p:nvSpPr>
            <p:cNvPr id="17" name="Rectangle 16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42848" y="2046144"/>
            <a:ext cx="3484559" cy="2570507"/>
            <a:chOff x="397328" y="1313953"/>
            <a:chExt cx="3484559" cy="2570507"/>
          </a:xfrm>
        </p:grpSpPr>
        <p:sp>
          <p:nvSpPr>
            <p:cNvPr id="5" name="Rectangle 4"/>
            <p:cNvSpPr/>
            <p:nvPr/>
          </p:nvSpPr>
          <p:spPr>
            <a:xfrm>
              <a:off x="897148" y="2065741"/>
              <a:ext cx="2984739" cy="1818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W</a:t>
              </a:r>
              <a:r>
                <a:rPr lang="en-US" sz="4000" baseline="30000" dirty="0"/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7328" y="253407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2171462" y="1313953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050465" y="329179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7295027" y="3398663"/>
            <a:ext cx="465826" cy="54692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8566203" y="2798007"/>
            <a:ext cx="1363941" cy="2509952"/>
            <a:chOff x="6572361" y="2013984"/>
            <a:chExt cx="1363941" cy="2509952"/>
          </a:xfrm>
        </p:grpSpPr>
        <p:sp>
          <p:nvSpPr>
            <p:cNvPr id="323" name="Rectangle 322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sp>
        <p:nvSpPr>
          <p:cNvPr id="328" name="TextBox 327"/>
          <p:cNvSpPr txBox="1"/>
          <p:nvPr/>
        </p:nvSpPr>
        <p:spPr>
          <a:xfrm>
            <a:off x="10659943" y="3248498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k</a:t>
            </a:r>
          </a:p>
        </p:txBody>
      </p:sp>
      <p:sp>
        <p:nvSpPr>
          <p:cNvPr id="329" name="TextBox 328"/>
          <p:cNvSpPr txBox="1"/>
          <p:nvPr/>
        </p:nvSpPr>
        <p:spPr>
          <a:xfrm>
            <a:off x="11325882" y="453792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1</a:t>
            </a:r>
            <a:endParaRPr lang="en-US" sz="4400" dirty="0"/>
          </a:p>
        </p:txBody>
      </p:sp>
      <p:sp>
        <p:nvSpPr>
          <p:cNvPr id="32" name="TextBox 31"/>
          <p:cNvSpPr txBox="1"/>
          <p:nvPr/>
        </p:nvSpPr>
        <p:spPr>
          <a:xfrm>
            <a:off x="7979562" y="3052317"/>
            <a:ext cx="635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𝜎</a:t>
            </a:r>
          </a:p>
        </p:txBody>
      </p:sp>
      <p:sp>
        <p:nvSpPr>
          <p:cNvPr id="330" name="TextBox 329"/>
          <p:cNvSpPr txBox="1"/>
          <p:nvPr/>
        </p:nvSpPr>
        <p:spPr>
          <a:xfrm>
            <a:off x="10148896" y="3256626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4" name="Double Bracket 33"/>
          <p:cNvSpPr/>
          <p:nvPr/>
        </p:nvSpPr>
        <p:spPr>
          <a:xfrm>
            <a:off x="8566203" y="2551779"/>
            <a:ext cx="1582693" cy="2774071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ounded Rectangle 330"/>
          <p:cNvSpPr/>
          <p:nvPr/>
        </p:nvSpPr>
        <p:spPr>
          <a:xfrm>
            <a:off x="11126737" y="2797932"/>
            <a:ext cx="857033" cy="18075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2" name="Oval 331"/>
          <p:cNvSpPr/>
          <p:nvPr/>
        </p:nvSpPr>
        <p:spPr>
          <a:xfrm>
            <a:off x="11316291" y="2888764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11330668" y="3456668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11313415" y="4024573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 err="1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 err="1">
                <a:latin typeface="Helvetica Neue" charset="0"/>
                <a:ea typeface="Helvetica Neue" charset="0"/>
                <a:cs typeface="Helvetica Neue" charset="0"/>
              </a:rPr>
              <a:t>k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80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8" grpId="0"/>
      <p:bldP spid="329" grpId="0"/>
      <p:bldP spid="32" grpId="0"/>
      <p:bldP spid="330" grpId="0"/>
      <p:bldP spid="34" grpId="0" animBg="1"/>
      <p:bldP spid="331" grpId="0" animBg="1"/>
      <p:bldP spid="332" grpId="0" animBg="1"/>
      <p:bldP spid="334" grpId="0" animBg="1"/>
      <p:bldP spid="33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740" y="285357"/>
            <a:ext cx="10515600" cy="1325563"/>
          </a:xfrm>
        </p:spPr>
        <p:txBody>
          <a:bodyPr/>
          <a:lstStyle/>
          <a:p>
            <a:r>
              <a:rPr lang="en-US" dirty="0"/>
              <a:t>Composition Linear Models and </a:t>
            </a:r>
            <a:br>
              <a:rPr lang="en-US" dirty="0"/>
            </a:br>
            <a:r>
              <a:rPr lang="en-US" dirty="0"/>
              <a:t>Nonlinearities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-7364097" y="1910551"/>
            <a:ext cx="1822883" cy="4562985"/>
            <a:chOff x="4150299" y="1195615"/>
            <a:chExt cx="1822883" cy="4562985"/>
          </a:xfrm>
        </p:grpSpPr>
        <p:sp>
          <p:nvSpPr>
            <p:cNvPr id="96" name="Rounded Rectangle 95"/>
            <p:cNvSpPr/>
            <p:nvPr/>
          </p:nvSpPr>
          <p:spPr>
            <a:xfrm>
              <a:off x="4697331" y="2013984"/>
              <a:ext cx="857033" cy="297517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0" name="Oval 99"/>
            <p:cNvSpPr/>
            <p:nvPr/>
          </p:nvSpPr>
          <p:spPr>
            <a:xfrm>
              <a:off x="4800227" y="21570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4800227" y="30119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2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800227" y="4207712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 err="1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 err="1">
                  <a:latin typeface="Helvetica Neue" charset="0"/>
                  <a:ea typeface="Helvetica Neue" charset="0"/>
                  <a:cs typeface="Helvetica Neue" charset="0"/>
                </a:rPr>
                <a:t>d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43221" y="1195615"/>
              <a:ext cx="17299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(Pixels)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4150299" y="404727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4876419" y="498915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5340581" y="2815899"/>
            <a:ext cx="1363941" cy="2509952"/>
            <a:chOff x="6572361" y="2013984"/>
            <a:chExt cx="1363941" cy="2509952"/>
          </a:xfrm>
        </p:grpSpPr>
        <p:sp>
          <p:nvSpPr>
            <p:cNvPr id="17" name="Rectangle 16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10827083" y="2046144"/>
            <a:ext cx="3484559" cy="2570507"/>
            <a:chOff x="397328" y="1313953"/>
            <a:chExt cx="3484559" cy="2570507"/>
          </a:xfrm>
        </p:grpSpPr>
        <p:sp>
          <p:nvSpPr>
            <p:cNvPr id="5" name="Rectangle 4"/>
            <p:cNvSpPr/>
            <p:nvPr/>
          </p:nvSpPr>
          <p:spPr>
            <a:xfrm>
              <a:off x="897148" y="2065741"/>
              <a:ext cx="2984739" cy="1818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W</a:t>
              </a:r>
              <a:r>
                <a:rPr lang="en-US" sz="4000" baseline="30000" dirty="0"/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7328" y="253407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2171462" y="1313953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-5919466" y="329179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-3674904" y="3398663"/>
            <a:ext cx="465826" cy="54692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-2403728" y="2798007"/>
            <a:ext cx="1363941" cy="2509952"/>
            <a:chOff x="6572361" y="2013984"/>
            <a:chExt cx="1363941" cy="2509952"/>
          </a:xfrm>
        </p:grpSpPr>
        <p:sp>
          <p:nvSpPr>
            <p:cNvPr id="323" name="Rectangle 322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sp>
        <p:nvSpPr>
          <p:cNvPr id="328" name="TextBox 327"/>
          <p:cNvSpPr txBox="1"/>
          <p:nvPr/>
        </p:nvSpPr>
        <p:spPr>
          <a:xfrm>
            <a:off x="2980560" y="3958786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k</a:t>
            </a:r>
          </a:p>
        </p:txBody>
      </p:sp>
      <p:sp>
        <p:nvSpPr>
          <p:cNvPr id="329" name="TextBox 328"/>
          <p:cNvSpPr txBox="1"/>
          <p:nvPr/>
        </p:nvSpPr>
        <p:spPr>
          <a:xfrm>
            <a:off x="3646499" y="466492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1</a:t>
            </a:r>
            <a:endParaRPr lang="en-US" sz="4400" dirty="0"/>
          </a:p>
        </p:txBody>
      </p:sp>
      <p:sp>
        <p:nvSpPr>
          <p:cNvPr id="32" name="TextBox 31"/>
          <p:cNvSpPr txBox="1"/>
          <p:nvPr/>
        </p:nvSpPr>
        <p:spPr>
          <a:xfrm>
            <a:off x="-2990369" y="3052317"/>
            <a:ext cx="635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𝜎</a:t>
            </a:r>
          </a:p>
        </p:txBody>
      </p:sp>
      <p:sp>
        <p:nvSpPr>
          <p:cNvPr id="34" name="Double Bracket 33"/>
          <p:cNvSpPr/>
          <p:nvPr/>
        </p:nvSpPr>
        <p:spPr>
          <a:xfrm>
            <a:off x="-2403728" y="2551779"/>
            <a:ext cx="1582693" cy="2774071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ounded Rectangle 330"/>
          <p:cNvSpPr/>
          <p:nvPr/>
        </p:nvSpPr>
        <p:spPr>
          <a:xfrm>
            <a:off x="3447354" y="2924932"/>
            <a:ext cx="857033" cy="18075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2" name="Oval 331"/>
          <p:cNvSpPr/>
          <p:nvPr/>
        </p:nvSpPr>
        <p:spPr>
          <a:xfrm>
            <a:off x="3636908" y="3015764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3651285" y="3583668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634032" y="4151573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 err="1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 err="1">
                <a:latin typeface="Helvetica Neue" charset="0"/>
                <a:ea typeface="Helvetica Neue" charset="0"/>
                <a:cs typeface="Helvetica Neue" charset="0"/>
              </a:rPr>
              <a:t>k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6386" y="2148366"/>
            <a:ext cx="2344876" cy="2003207"/>
            <a:chOff x="2124001" y="9467075"/>
            <a:chExt cx="2344876" cy="2003207"/>
          </a:xfrm>
        </p:grpSpPr>
        <p:sp>
          <p:nvSpPr>
            <p:cNvPr id="36" name="Rectangle 35"/>
            <p:cNvSpPr/>
            <p:nvPr/>
          </p:nvSpPr>
          <p:spPr>
            <a:xfrm>
              <a:off x="2649221" y="10221989"/>
              <a:ext cx="1819656" cy="12482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W</a:t>
              </a:r>
              <a:r>
                <a:rPr lang="en-US" sz="4000" baseline="30000" dirty="0"/>
                <a:t>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24001" y="10461726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31426" y="9467075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13208" y="2518650"/>
            <a:ext cx="7235442" cy="2774071"/>
            <a:chOff x="4613208" y="2518650"/>
            <a:chExt cx="7235442" cy="2774071"/>
          </a:xfrm>
        </p:grpSpPr>
        <p:grpSp>
          <p:nvGrpSpPr>
            <p:cNvPr id="4" name="Group 3"/>
            <p:cNvGrpSpPr/>
            <p:nvPr/>
          </p:nvGrpSpPr>
          <p:grpSpPr>
            <a:xfrm>
              <a:off x="4613208" y="2902311"/>
              <a:ext cx="1942826" cy="2277619"/>
              <a:chOff x="4648622" y="2763554"/>
              <a:chExt cx="1942826" cy="2277619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5227507" y="2763554"/>
                <a:ext cx="1363941" cy="2277619"/>
                <a:chOff x="6572361" y="2013984"/>
                <a:chExt cx="1363941" cy="2277619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7039155" y="2013984"/>
                  <a:ext cx="897147" cy="1388019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/>
                    <a:t>z</a:t>
                  </a:r>
                  <a:endParaRPr lang="en-US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572361" y="2465066"/>
                  <a:ext cx="498855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400" dirty="0"/>
                    <a:t>2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7238300" y="3522162"/>
                  <a:ext cx="498855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400"/>
                    <a:t>1</a:t>
                  </a:r>
                  <a:endParaRPr lang="en-US" sz="4400" dirty="0"/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4648622" y="3137847"/>
                <a:ext cx="5437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/>
                  <a:t>=</a:t>
                </a:r>
              </a:p>
            </p:txBody>
          </p:sp>
        </p:grpSp>
        <p:sp>
          <p:nvSpPr>
            <p:cNvPr id="46" name="Right Arrow 45"/>
            <p:cNvSpPr/>
            <p:nvPr/>
          </p:nvSpPr>
          <p:spPr>
            <a:xfrm>
              <a:off x="6789915" y="3365534"/>
              <a:ext cx="465826" cy="546924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474450" y="3019188"/>
              <a:ext cx="6351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𝜎</a:t>
              </a:r>
            </a:p>
          </p:txBody>
        </p:sp>
        <p:sp>
          <p:nvSpPr>
            <p:cNvPr id="52" name="Double Bracket 51"/>
            <p:cNvSpPr/>
            <p:nvPr/>
          </p:nvSpPr>
          <p:spPr>
            <a:xfrm>
              <a:off x="8061091" y="2518650"/>
              <a:ext cx="1582693" cy="2774071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035238" y="2911163"/>
              <a:ext cx="1363941" cy="2277619"/>
              <a:chOff x="6572361" y="2013984"/>
              <a:chExt cx="1363941" cy="2277619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7039155" y="2013984"/>
                <a:ext cx="897147" cy="1388019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/>
                  <a:t>z</a:t>
                </a:r>
                <a:endParaRPr lang="en-US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572361" y="2465066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2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238300" y="3522162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/>
                  <a:t>1</a:t>
                </a:r>
                <a:endParaRPr lang="en-US" sz="44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0465807" y="2872027"/>
              <a:ext cx="1382843" cy="2307902"/>
              <a:chOff x="10694407" y="2872027"/>
              <a:chExt cx="1382843" cy="2307902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1578395" y="3398663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893340" y="441048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/>
                  <a:t>1</a:t>
                </a:r>
                <a:endParaRPr lang="en-US" sz="4400" dirty="0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0694407" y="2872027"/>
                <a:ext cx="857033" cy="141830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0883961" y="2962859"/>
                <a:ext cx="504880" cy="50488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2400" i="1" dirty="0">
                    <a:latin typeface="Helvetica Neue" charset="0"/>
                    <a:ea typeface="Helvetica Neue" charset="0"/>
                    <a:cs typeface="Helvetica Neue" charset="0"/>
                  </a:rPr>
                  <a:t>h</a:t>
                </a:r>
                <a:r>
                  <a:rPr lang="en-US" sz="24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1</a:t>
                </a:r>
                <a:endParaRPr lang="en-US" sz="16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0872938" y="3606963"/>
                <a:ext cx="504880" cy="50488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2400" i="1" dirty="0">
                    <a:latin typeface="Helvetica Neue" charset="0"/>
                    <a:ea typeface="Helvetica Neue" charset="0"/>
                    <a:cs typeface="Helvetica Neue" charset="0"/>
                  </a:rPr>
                  <a:t>h</a:t>
                </a:r>
                <a:r>
                  <a:rPr lang="en-US" sz="24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2</a:t>
                </a:r>
                <a:endParaRPr lang="en-US" sz="16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768999" y="3251716"/>
              <a:ext cx="5437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433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28" y="-59423"/>
            <a:ext cx="10515600" cy="1325563"/>
          </a:xfrm>
        </p:spPr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557" y="1067239"/>
            <a:ext cx="10515600" cy="779905"/>
          </a:xfrm>
        </p:spPr>
        <p:txBody>
          <a:bodyPr>
            <a:normAutofit/>
          </a:bodyPr>
          <a:lstStyle/>
          <a:p>
            <a:r>
              <a:rPr lang="en-US" dirty="0"/>
              <a:t>Composing “</a:t>
            </a:r>
            <a:r>
              <a:rPr lang="en-US" dirty="0" err="1"/>
              <a:t>perceptrons</a:t>
            </a:r>
            <a:r>
              <a:rPr lang="en-US" dirty="0"/>
              <a:t>”</a:t>
            </a:r>
          </a:p>
        </p:txBody>
      </p:sp>
      <p:pic>
        <p:nvPicPr>
          <p:cNvPr id="279" name="Picture 2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128" y="2445004"/>
            <a:ext cx="8128000" cy="508000"/>
          </a:xfrm>
          <a:prstGeom prst="rect">
            <a:avLst/>
          </a:prstGeom>
        </p:spPr>
      </p:pic>
      <p:grpSp>
        <p:nvGrpSpPr>
          <p:cNvPr id="93" name="Group 92"/>
          <p:cNvGrpSpPr/>
          <p:nvPr/>
        </p:nvGrpSpPr>
        <p:grpSpPr>
          <a:xfrm>
            <a:off x="1837716" y="3441919"/>
            <a:ext cx="8465158" cy="2996365"/>
            <a:chOff x="955666" y="2336221"/>
            <a:chExt cx="9799115" cy="3468538"/>
          </a:xfrm>
        </p:grpSpPr>
        <p:sp>
          <p:nvSpPr>
            <p:cNvPr id="94" name="Rounded Rectangle 93"/>
            <p:cNvSpPr/>
            <p:nvPr/>
          </p:nvSpPr>
          <p:spPr>
            <a:xfrm>
              <a:off x="7136746" y="2346479"/>
              <a:ext cx="992086" cy="34440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287746" y="2346479"/>
              <a:ext cx="992086" cy="34440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1489857" y="2346479"/>
              <a:ext cx="992086" cy="344400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1608967" y="2336221"/>
              <a:ext cx="9145814" cy="3262692"/>
              <a:chOff x="1006929" y="2364895"/>
              <a:chExt cx="9145814" cy="3262692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1006929" y="2540811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1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1006929" y="3530428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2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1006929" y="4914573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 err="1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 err="1">
                    <a:latin typeface="Helvetica Neue" charset="0"/>
                    <a:ea typeface="Helvetica Neue" charset="0"/>
                    <a:cs typeface="Helvetica Neue" charset="0"/>
                  </a:rPr>
                  <a:t>d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03" name="Group 102"/>
              <p:cNvGrpSpPr/>
              <p:nvPr/>
            </p:nvGrpSpPr>
            <p:grpSpPr>
              <a:xfrm>
                <a:off x="3122324" y="4237631"/>
                <a:ext cx="130629" cy="593273"/>
                <a:chOff x="4158341" y="3706586"/>
                <a:chExt cx="130629" cy="593273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4158341" y="3706586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4158341" y="3937908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4158341" y="4169230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>
                <a:off x="2927992" y="2637672"/>
                <a:ext cx="519293" cy="519293"/>
                <a:chOff x="2706449" y="4584954"/>
                <a:chExt cx="662755" cy="662755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6" name="Freeform 205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05" name="Straight Arrow Connector 104"/>
              <p:cNvCxnSpPr>
                <a:stCxn id="95" idx="6"/>
                <a:endCxn id="104" idx="2"/>
              </p:cNvCxnSpPr>
              <p:nvPr/>
            </p:nvCxnSpPr>
            <p:spPr>
              <a:xfrm>
                <a:off x="1719943" y="2897318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97" idx="6"/>
                <a:endCxn id="104" idx="2"/>
              </p:cNvCxnSpPr>
              <p:nvPr/>
            </p:nvCxnSpPr>
            <p:spPr>
              <a:xfrm flipV="1">
                <a:off x="1719943" y="2897319"/>
                <a:ext cx="1208049" cy="9896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>
                <a:stCxn id="98" idx="6"/>
                <a:endCxn id="104" idx="2"/>
              </p:cNvCxnSpPr>
              <p:nvPr/>
            </p:nvCxnSpPr>
            <p:spPr>
              <a:xfrm flipV="1">
                <a:off x="1719943" y="2897319"/>
                <a:ext cx="1208049" cy="23737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927992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203" name="Oval 202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4" name="Freeform 203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09" name="Straight Arrow Connector 108"/>
              <p:cNvCxnSpPr>
                <a:stCxn id="97" idx="6"/>
                <a:endCxn id="116" idx="2"/>
              </p:cNvCxnSpPr>
              <p:nvPr/>
            </p:nvCxnSpPr>
            <p:spPr>
              <a:xfrm>
                <a:off x="1719943" y="3886935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stCxn id="98" idx="6"/>
                <a:endCxn id="116" idx="2"/>
              </p:cNvCxnSpPr>
              <p:nvPr/>
            </p:nvCxnSpPr>
            <p:spPr>
              <a:xfrm flipV="1">
                <a:off x="1719943" y="3886936"/>
                <a:ext cx="1208049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95" idx="6"/>
                <a:endCxn id="116" idx="2"/>
              </p:cNvCxnSpPr>
              <p:nvPr/>
            </p:nvCxnSpPr>
            <p:spPr>
              <a:xfrm>
                <a:off x="1719943" y="2897318"/>
                <a:ext cx="1208049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2" name="Group 111"/>
              <p:cNvGrpSpPr/>
              <p:nvPr/>
            </p:nvGrpSpPr>
            <p:grpSpPr>
              <a:xfrm>
                <a:off x="2927992" y="5011434"/>
                <a:ext cx="519293" cy="519293"/>
                <a:chOff x="2706449" y="4584954"/>
                <a:chExt cx="662755" cy="662755"/>
              </a:xfrm>
            </p:grpSpPr>
            <p:sp>
              <p:nvSpPr>
                <p:cNvPr id="201" name="Oval 200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2" name="Freeform 201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13" name="Straight Arrow Connector 112"/>
              <p:cNvCxnSpPr>
                <a:stCxn id="98" idx="6"/>
                <a:endCxn id="129" idx="2"/>
              </p:cNvCxnSpPr>
              <p:nvPr/>
            </p:nvCxnSpPr>
            <p:spPr>
              <a:xfrm>
                <a:off x="1719943" y="5271080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97" idx="6"/>
                <a:endCxn id="129" idx="2"/>
              </p:cNvCxnSpPr>
              <p:nvPr/>
            </p:nvCxnSpPr>
            <p:spPr>
              <a:xfrm>
                <a:off x="1719943" y="3886935"/>
                <a:ext cx="1208049" cy="13841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95" idx="6"/>
                <a:endCxn id="129" idx="2"/>
              </p:cNvCxnSpPr>
              <p:nvPr/>
            </p:nvCxnSpPr>
            <p:spPr>
              <a:xfrm>
                <a:off x="1719943" y="2897318"/>
                <a:ext cx="1208049" cy="23737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/>
              <p:nvPr/>
            </p:nvGrpSpPr>
            <p:grpSpPr>
              <a:xfrm>
                <a:off x="3824588" y="2540811"/>
                <a:ext cx="713014" cy="713014"/>
                <a:chOff x="3325659" y="2437234"/>
                <a:chExt cx="713014" cy="713014"/>
              </a:xfrm>
            </p:grpSpPr>
            <p:sp>
              <p:nvSpPr>
                <p:cNvPr id="199" name="Oval 198"/>
                <p:cNvSpPr/>
                <p:nvPr/>
              </p:nvSpPr>
              <p:spPr>
                <a:xfrm>
                  <a:off x="3325659" y="2437234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16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200" name="Picture 19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9766" y="2611196"/>
                  <a:ext cx="3048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/>
              <p:cNvGrpSpPr/>
              <p:nvPr/>
            </p:nvGrpSpPr>
            <p:grpSpPr>
              <a:xfrm>
                <a:off x="3824588" y="3530428"/>
                <a:ext cx="713014" cy="713014"/>
                <a:chOff x="3325659" y="3426851"/>
                <a:chExt cx="713014" cy="713014"/>
              </a:xfrm>
            </p:grpSpPr>
            <p:sp>
              <p:nvSpPr>
                <p:cNvPr id="197" name="Oval 196"/>
                <p:cNvSpPr/>
                <p:nvPr/>
              </p:nvSpPr>
              <p:spPr>
                <a:xfrm>
                  <a:off x="3325659" y="3426851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98" name="Picture 19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13339" y="3559251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oup 117"/>
              <p:cNvGrpSpPr/>
              <p:nvPr/>
            </p:nvGrpSpPr>
            <p:grpSpPr>
              <a:xfrm>
                <a:off x="3824588" y="4914573"/>
                <a:ext cx="713014" cy="713014"/>
                <a:chOff x="3325659" y="5286344"/>
                <a:chExt cx="713014" cy="713014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3325659" y="5286344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96" name="Picture 19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1666" y="5456667"/>
                  <a:ext cx="457200" cy="419100"/>
                </a:xfrm>
                <a:prstGeom prst="rect">
                  <a:avLst/>
                </a:prstGeom>
              </p:spPr>
            </p:pic>
          </p:grpSp>
          <p:cxnSp>
            <p:nvCxnSpPr>
              <p:cNvPr id="119" name="Straight Arrow Connector 118"/>
              <p:cNvCxnSpPr>
                <a:stCxn id="104" idx="6"/>
                <a:endCxn id="163" idx="2"/>
              </p:cNvCxnSpPr>
              <p:nvPr/>
            </p:nvCxnSpPr>
            <p:spPr>
              <a:xfrm flipV="1">
                <a:off x="3447285" y="2897318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116" idx="6"/>
                <a:endCxn id="165" idx="2"/>
              </p:cNvCxnSpPr>
              <p:nvPr/>
            </p:nvCxnSpPr>
            <p:spPr>
              <a:xfrm flipV="1">
                <a:off x="3447285" y="3886935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129" idx="6"/>
                <a:endCxn id="166" idx="2"/>
              </p:cNvCxnSpPr>
              <p:nvPr/>
            </p:nvCxnSpPr>
            <p:spPr>
              <a:xfrm flipV="1">
                <a:off x="3447285" y="5271080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>
                <a:off x="5972324" y="4265095"/>
                <a:ext cx="130629" cy="593273"/>
                <a:chOff x="4158341" y="3706586"/>
                <a:chExt cx="130629" cy="593273"/>
              </a:xfrm>
            </p:grpSpPr>
            <p:sp>
              <p:nvSpPr>
                <p:cNvPr id="192" name="Oval 191"/>
                <p:cNvSpPr/>
                <p:nvPr/>
              </p:nvSpPr>
              <p:spPr>
                <a:xfrm>
                  <a:off x="4158341" y="3706586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4158341" y="3937908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4158341" y="4169230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23" name="Group 122"/>
              <p:cNvGrpSpPr/>
              <p:nvPr/>
            </p:nvGrpSpPr>
            <p:grpSpPr>
              <a:xfrm>
                <a:off x="5777992" y="2637672"/>
                <a:ext cx="519293" cy="519293"/>
                <a:chOff x="2706449" y="4584954"/>
                <a:chExt cx="662755" cy="662755"/>
              </a:xfrm>
            </p:grpSpPr>
            <p:sp>
              <p:nvSpPr>
                <p:cNvPr id="190" name="Oval 189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24" name="Straight Arrow Connector 123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165" idx="6"/>
              </p:cNvCxnSpPr>
              <p:nvPr/>
            </p:nvCxnSpPr>
            <p:spPr>
              <a:xfrm flipV="1">
                <a:off x="4537602" y="2897319"/>
                <a:ext cx="1240390" cy="9896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stCxn id="166" idx="6"/>
              </p:cNvCxnSpPr>
              <p:nvPr/>
            </p:nvCxnSpPr>
            <p:spPr>
              <a:xfrm flipV="1">
                <a:off x="4537602" y="2897319"/>
                <a:ext cx="1240390" cy="23737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5777992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188" name="Oval 187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89" name="Freeform 188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28" name="Straight Arrow Connector 127"/>
              <p:cNvCxnSpPr>
                <a:stCxn id="165" idx="6"/>
              </p:cNvCxnSpPr>
              <p:nvPr/>
            </p:nvCxnSpPr>
            <p:spPr>
              <a:xfrm>
                <a:off x="4537602" y="3886935"/>
                <a:ext cx="124039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>
                <a:stCxn id="166" idx="6"/>
              </p:cNvCxnSpPr>
              <p:nvPr/>
            </p:nvCxnSpPr>
            <p:spPr>
              <a:xfrm flipV="1">
                <a:off x="4537602" y="3886936"/>
                <a:ext cx="1240390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1" name="Group 130"/>
              <p:cNvGrpSpPr/>
              <p:nvPr/>
            </p:nvGrpSpPr>
            <p:grpSpPr>
              <a:xfrm>
                <a:off x="5777992" y="5011434"/>
                <a:ext cx="519293" cy="519293"/>
                <a:chOff x="2706449" y="4584954"/>
                <a:chExt cx="662755" cy="662755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87" name="Freeform 186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32" name="Straight Arrow Connector 131"/>
              <p:cNvCxnSpPr>
                <a:stCxn id="166" idx="6"/>
              </p:cNvCxnSpPr>
              <p:nvPr/>
            </p:nvCxnSpPr>
            <p:spPr>
              <a:xfrm>
                <a:off x="4537602" y="5271080"/>
                <a:ext cx="1849990" cy="11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165" idx="6"/>
              </p:cNvCxnSpPr>
              <p:nvPr/>
            </p:nvCxnSpPr>
            <p:spPr>
              <a:xfrm>
                <a:off x="4537602" y="3886935"/>
                <a:ext cx="1240390" cy="13841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23737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 flipV="1">
                <a:off x="6297285" y="2897318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/>
              <p:nvPr/>
            </p:nvCxnSpPr>
            <p:spPr>
              <a:xfrm flipV="1">
                <a:off x="6297285" y="3886935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 flipV="1">
                <a:off x="6297285" y="5271080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8" name="Group 137"/>
              <p:cNvGrpSpPr/>
              <p:nvPr/>
            </p:nvGrpSpPr>
            <p:grpSpPr>
              <a:xfrm>
                <a:off x="6674588" y="4914573"/>
                <a:ext cx="713014" cy="713014"/>
                <a:chOff x="6391559" y="5032506"/>
                <a:chExt cx="713014" cy="713014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6391559" y="5032506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5" name="Picture 18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38312" y="5177429"/>
                  <a:ext cx="4572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/>
              <p:cNvGrpSpPr/>
              <p:nvPr/>
            </p:nvGrpSpPr>
            <p:grpSpPr>
              <a:xfrm>
                <a:off x="6674588" y="3530428"/>
                <a:ext cx="713014" cy="713014"/>
                <a:chOff x="6391559" y="3452413"/>
                <a:chExt cx="713014" cy="713014"/>
              </a:xfrm>
            </p:grpSpPr>
            <p:sp>
              <p:nvSpPr>
                <p:cNvPr id="182" name="Oval 181"/>
                <p:cNvSpPr/>
                <p:nvPr/>
              </p:nvSpPr>
              <p:spPr>
                <a:xfrm>
                  <a:off x="6391559" y="3452413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3" name="Picture 18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76603" y="3612972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/>
              <p:cNvGrpSpPr/>
              <p:nvPr/>
            </p:nvGrpSpPr>
            <p:grpSpPr>
              <a:xfrm>
                <a:off x="6674588" y="2540811"/>
                <a:ext cx="713014" cy="713014"/>
                <a:chOff x="6391559" y="2462796"/>
                <a:chExt cx="713014" cy="713014"/>
              </a:xfrm>
            </p:grpSpPr>
            <p:sp>
              <p:nvSpPr>
                <p:cNvPr id="180" name="Oval 179"/>
                <p:cNvSpPr/>
                <p:nvPr/>
              </p:nvSpPr>
              <p:spPr>
                <a:xfrm>
                  <a:off x="6391559" y="2462796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16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1" name="Picture 180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76603" y="2636677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63" name="Group 162"/>
              <p:cNvGrpSpPr/>
              <p:nvPr/>
            </p:nvGrpSpPr>
            <p:grpSpPr>
              <a:xfrm>
                <a:off x="8284198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79" name="Freeform 178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65" name="Straight Arrow Connector 164"/>
              <p:cNvCxnSpPr/>
              <p:nvPr/>
            </p:nvCxnSpPr>
            <p:spPr>
              <a:xfrm>
                <a:off x="7387602" y="3886935"/>
                <a:ext cx="896596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/>
              <p:cNvCxnSpPr/>
              <p:nvPr/>
            </p:nvCxnSpPr>
            <p:spPr>
              <a:xfrm>
                <a:off x="7387602" y="2897318"/>
                <a:ext cx="896596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/>
              <p:nvPr/>
            </p:nvCxnSpPr>
            <p:spPr>
              <a:xfrm flipV="1">
                <a:off x="7387602" y="3886936"/>
                <a:ext cx="896596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9" name="Oval 168"/>
              <p:cNvSpPr/>
              <p:nvPr/>
            </p:nvSpPr>
            <p:spPr>
              <a:xfrm>
                <a:off x="9439729" y="3528571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>
                    <a:latin typeface="Helvetica Neue" charset="0"/>
                    <a:ea typeface="Helvetica Neue" charset="0"/>
                    <a:cs typeface="Helvetica Neue" charset="0"/>
                  </a:rPr>
                  <a:t>f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cxnSp>
            <p:nvCxnSpPr>
              <p:cNvPr id="171" name="Straight Arrow Connector 170"/>
              <p:cNvCxnSpPr/>
              <p:nvPr/>
            </p:nvCxnSpPr>
            <p:spPr>
              <a:xfrm flipV="1">
                <a:off x="8803491" y="3885078"/>
                <a:ext cx="636238" cy="18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5" name="TextBox 174"/>
              <p:cNvSpPr txBox="1"/>
              <p:nvPr/>
            </p:nvSpPr>
            <p:spPr>
              <a:xfrm>
                <a:off x="2024207" y="2364895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W</a:t>
                </a:r>
                <a:r>
                  <a:rPr lang="en-US" sz="2400" i="1" baseline="30000" dirty="0"/>
                  <a:t>0</a:t>
                </a:r>
                <a:endParaRPr lang="en-US" sz="2400" i="1" dirty="0"/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4806648" y="2401740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W</a:t>
                </a:r>
                <a:r>
                  <a:rPr lang="en-US" sz="2400" i="1" baseline="30000" dirty="0"/>
                  <a:t>1</a:t>
                </a:r>
                <a:endParaRPr lang="en-US" sz="2400" i="1" dirty="0"/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7725062" y="2879358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W</a:t>
                </a:r>
                <a:r>
                  <a:rPr lang="en-US" sz="2400" i="1" baseline="30000" dirty="0"/>
                  <a:t>2</a:t>
                </a:r>
                <a:endParaRPr lang="en-US" sz="2400" i="1" dirty="0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8209532" y="5270344"/>
              <a:ext cx="2518431" cy="534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Hidden Layers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 rot="16200000">
              <a:off x="221588" y="3832734"/>
              <a:ext cx="2002572" cy="534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</p:txBody>
        </p:sp>
      </p:grpSp>
      <p:pic>
        <p:nvPicPr>
          <p:cNvPr id="210" name="Picture 20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007" y="1730809"/>
            <a:ext cx="96647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287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/>
          <p:cNvGrpSpPr/>
          <p:nvPr/>
        </p:nvGrpSpPr>
        <p:grpSpPr>
          <a:xfrm>
            <a:off x="3429236" y="2566771"/>
            <a:ext cx="2478157" cy="2575142"/>
            <a:chOff x="4873657" y="3932007"/>
            <a:chExt cx="2478157" cy="2575142"/>
          </a:xfrm>
        </p:grpSpPr>
        <p:grpSp>
          <p:nvGrpSpPr>
            <p:cNvPr id="50" name="Group 49"/>
            <p:cNvGrpSpPr/>
            <p:nvPr/>
          </p:nvGrpSpPr>
          <p:grpSpPr>
            <a:xfrm>
              <a:off x="4873657" y="6055124"/>
              <a:ext cx="2478157" cy="452025"/>
              <a:chOff x="1838504" y="5724939"/>
              <a:chExt cx="2478157" cy="452025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1838504" y="5724939"/>
                <a:ext cx="2478157" cy="452025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2037070" y="5792312"/>
                <a:ext cx="2081025" cy="317279"/>
                <a:chOff x="2054087" y="5791200"/>
                <a:chExt cx="2081025" cy="317279"/>
              </a:xfrm>
            </p:grpSpPr>
            <p:sp>
              <p:nvSpPr>
                <p:cNvPr id="61" name="Oval 60"/>
                <p:cNvSpPr/>
                <p:nvPr/>
              </p:nvSpPr>
              <p:spPr>
                <a:xfrm>
                  <a:off x="2054087" y="57912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2498143" y="5802326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2942199" y="5798551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3386255" y="5798551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3830312" y="5803679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51" name="Straight Arrow Connector 50"/>
            <p:cNvCxnSpPr/>
            <p:nvPr/>
          </p:nvCxnSpPr>
          <p:spPr>
            <a:xfrm flipH="1" flipV="1">
              <a:off x="6112734" y="3980396"/>
              <a:ext cx="1" cy="3577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61" idx="0"/>
              <a:endCxn id="66" idx="4"/>
            </p:cNvCxnSpPr>
            <p:nvPr/>
          </p:nvCxnSpPr>
          <p:spPr>
            <a:xfrm flipV="1">
              <a:off x="5224623" y="5463533"/>
              <a:ext cx="155693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64" idx="0"/>
              <a:endCxn id="66" idx="4"/>
            </p:cNvCxnSpPr>
            <p:nvPr/>
          </p:nvCxnSpPr>
          <p:spPr>
            <a:xfrm flipH="1" flipV="1">
              <a:off x="5380316" y="5463533"/>
              <a:ext cx="117647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61" idx="0"/>
              <a:endCxn id="71" idx="4"/>
            </p:cNvCxnSpPr>
            <p:nvPr/>
          </p:nvCxnSpPr>
          <p:spPr>
            <a:xfrm flipV="1">
              <a:off x="5224623" y="5463533"/>
              <a:ext cx="888113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66" idx="4"/>
            </p:cNvCxnSpPr>
            <p:nvPr/>
          </p:nvCxnSpPr>
          <p:spPr>
            <a:xfrm flipH="1" flipV="1">
              <a:off x="5380316" y="5463533"/>
              <a:ext cx="1620533" cy="6714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66" idx="0"/>
              <a:endCxn id="120" idx="4"/>
            </p:cNvCxnSpPr>
            <p:nvPr/>
          </p:nvCxnSpPr>
          <p:spPr>
            <a:xfrm flipV="1">
              <a:off x="5380316" y="4706197"/>
              <a:ext cx="73242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5032454" y="3932007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charset="0"/>
                  <a:ea typeface="Helvetica Neue" charset="0"/>
                  <a:cs typeface="Helvetica Neue" charset="0"/>
                </a:rPr>
                <a:t>Output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5177217" y="5057336"/>
              <a:ext cx="1871037" cy="406197"/>
              <a:chOff x="5255328" y="5057336"/>
              <a:chExt cx="1871037" cy="406197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525532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598774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2" name="Freeform 71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>
                <a:off x="672016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5" name="Freeform 74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cxnSp>
          <p:nvCxnSpPr>
            <p:cNvPr id="78" name="Straight Arrow Connector 77"/>
            <p:cNvCxnSpPr>
              <a:stCxn id="62" idx="0"/>
              <a:endCxn id="66" idx="4"/>
            </p:cNvCxnSpPr>
            <p:nvPr/>
          </p:nvCxnSpPr>
          <p:spPr>
            <a:xfrm flipH="1" flipV="1">
              <a:off x="5380316" y="5463533"/>
              <a:ext cx="288363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63" idx="0"/>
              <a:endCxn id="66" idx="4"/>
            </p:cNvCxnSpPr>
            <p:nvPr/>
          </p:nvCxnSpPr>
          <p:spPr>
            <a:xfrm flipH="1" flipV="1">
              <a:off x="5380316" y="5463533"/>
              <a:ext cx="732419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0"/>
              <a:endCxn id="71" idx="4"/>
            </p:cNvCxnSpPr>
            <p:nvPr/>
          </p:nvCxnSpPr>
          <p:spPr>
            <a:xfrm flipV="1">
              <a:off x="5668679" y="5463533"/>
              <a:ext cx="444057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63" idx="0"/>
              <a:endCxn id="71" idx="4"/>
            </p:cNvCxnSpPr>
            <p:nvPr/>
          </p:nvCxnSpPr>
          <p:spPr>
            <a:xfrm flipV="1">
              <a:off x="6112735" y="5463533"/>
              <a:ext cx="1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64" idx="0"/>
              <a:endCxn id="71" idx="4"/>
            </p:cNvCxnSpPr>
            <p:nvPr/>
          </p:nvCxnSpPr>
          <p:spPr>
            <a:xfrm flipH="1" flipV="1">
              <a:off x="6112736" y="5463533"/>
              <a:ext cx="44405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65" idx="0"/>
              <a:endCxn id="71" idx="4"/>
            </p:cNvCxnSpPr>
            <p:nvPr/>
          </p:nvCxnSpPr>
          <p:spPr>
            <a:xfrm flipH="1" flipV="1">
              <a:off x="6112736" y="5463533"/>
              <a:ext cx="888112" cy="6714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74" idx="4"/>
            </p:cNvCxnSpPr>
            <p:nvPr/>
          </p:nvCxnSpPr>
          <p:spPr>
            <a:xfrm flipV="1">
              <a:off x="5238177" y="5463533"/>
              <a:ext cx="1606979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62" idx="0"/>
              <a:endCxn id="74" idx="4"/>
            </p:cNvCxnSpPr>
            <p:nvPr/>
          </p:nvCxnSpPr>
          <p:spPr>
            <a:xfrm flipV="1">
              <a:off x="5668679" y="5463533"/>
              <a:ext cx="1176477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63" idx="0"/>
              <a:endCxn id="74" idx="4"/>
            </p:cNvCxnSpPr>
            <p:nvPr/>
          </p:nvCxnSpPr>
          <p:spPr>
            <a:xfrm flipV="1">
              <a:off x="6112735" y="5463533"/>
              <a:ext cx="732421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64" idx="0"/>
              <a:endCxn id="74" idx="4"/>
            </p:cNvCxnSpPr>
            <p:nvPr/>
          </p:nvCxnSpPr>
          <p:spPr>
            <a:xfrm flipV="1">
              <a:off x="6556791" y="5463533"/>
              <a:ext cx="28836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65" idx="0"/>
              <a:endCxn id="74" idx="4"/>
            </p:cNvCxnSpPr>
            <p:nvPr/>
          </p:nvCxnSpPr>
          <p:spPr>
            <a:xfrm flipH="1" flipV="1">
              <a:off x="6845156" y="5463533"/>
              <a:ext cx="155692" cy="6714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9" name="Group 118"/>
            <p:cNvGrpSpPr/>
            <p:nvPr/>
          </p:nvGrpSpPr>
          <p:grpSpPr>
            <a:xfrm>
              <a:off x="5909637" y="4300000"/>
              <a:ext cx="406197" cy="406197"/>
              <a:chOff x="2706449" y="4584954"/>
              <a:chExt cx="662755" cy="662755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2706449" y="4584954"/>
                <a:ext cx="662755" cy="662755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1" name="Freeform 120"/>
              <p:cNvSpPr/>
              <p:nvPr/>
            </p:nvSpPr>
            <p:spPr>
              <a:xfrm>
                <a:off x="2830008" y="4750077"/>
                <a:ext cx="415636" cy="33250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1053774" y="1171223"/>
                      <a:pt x="380177" y="14110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124" name="Straight Arrow Connector 123"/>
            <p:cNvCxnSpPr>
              <a:stCxn id="71" idx="0"/>
              <a:endCxn id="120" idx="4"/>
            </p:cNvCxnSpPr>
            <p:nvPr/>
          </p:nvCxnSpPr>
          <p:spPr>
            <a:xfrm flipV="1">
              <a:off x="6112736" y="4706197"/>
              <a:ext cx="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74" idx="0"/>
              <a:endCxn id="120" idx="4"/>
            </p:cNvCxnSpPr>
            <p:nvPr/>
          </p:nvCxnSpPr>
          <p:spPr>
            <a:xfrm flipH="1" flipV="1">
              <a:off x="6112736" y="4706197"/>
              <a:ext cx="73242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3" name="Picture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111" y="405319"/>
            <a:ext cx="2795319" cy="11941904"/>
          </a:xfrm>
          <a:prstGeom prst="rect">
            <a:avLst/>
          </a:prstGeom>
        </p:spPr>
      </p:pic>
      <p:pic>
        <p:nvPicPr>
          <p:cNvPr id="134" name="Picture 3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3121" y="2386847"/>
            <a:ext cx="3466427" cy="3016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6" name="Group 135"/>
          <p:cNvGrpSpPr/>
          <p:nvPr/>
        </p:nvGrpSpPr>
        <p:grpSpPr>
          <a:xfrm>
            <a:off x="110322" y="2523696"/>
            <a:ext cx="3199246" cy="2671201"/>
            <a:chOff x="424916" y="3613066"/>
            <a:chExt cx="3199246" cy="2671201"/>
          </a:xfrm>
        </p:grpSpPr>
        <p:grpSp>
          <p:nvGrpSpPr>
            <p:cNvPr id="47" name="Group 46"/>
            <p:cNvGrpSpPr/>
            <p:nvPr/>
          </p:nvGrpSpPr>
          <p:grpSpPr>
            <a:xfrm>
              <a:off x="424916" y="3613066"/>
              <a:ext cx="3199246" cy="1981232"/>
              <a:chOff x="1117415" y="4195732"/>
              <a:chExt cx="3199246" cy="1981232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746205" y="4651214"/>
                <a:ext cx="662755" cy="662755"/>
                <a:chOff x="2706449" y="4584954"/>
                <a:chExt cx="662755" cy="662755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838504" y="5724939"/>
                <a:ext cx="2478157" cy="452025"/>
                <a:chOff x="1838504" y="5724939"/>
                <a:chExt cx="2478157" cy="452025"/>
              </a:xfrm>
            </p:grpSpPr>
            <p:sp>
              <p:nvSpPr>
                <p:cNvPr id="19" name="Rounded Rectangle 18"/>
                <p:cNvSpPr/>
                <p:nvPr/>
              </p:nvSpPr>
              <p:spPr>
                <a:xfrm>
                  <a:off x="1838504" y="5724939"/>
                  <a:ext cx="2478157" cy="452025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" name="Group 24"/>
                <p:cNvGrpSpPr/>
                <p:nvPr/>
              </p:nvGrpSpPr>
              <p:grpSpPr>
                <a:xfrm>
                  <a:off x="2037070" y="5792312"/>
                  <a:ext cx="2081025" cy="317279"/>
                  <a:chOff x="2054087" y="5791200"/>
                  <a:chExt cx="2081025" cy="317279"/>
                </a:xfrm>
              </p:grpSpPr>
              <p:sp>
                <p:nvSpPr>
                  <p:cNvPr id="20" name="Oval 19"/>
                  <p:cNvSpPr/>
                  <p:nvPr/>
                </p:nvSpPr>
                <p:spPr>
                  <a:xfrm>
                    <a:off x="2054087" y="5791200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Oval 20"/>
                  <p:cNvSpPr/>
                  <p:nvPr/>
                </p:nvSpPr>
                <p:spPr>
                  <a:xfrm>
                    <a:off x="2498143" y="5802326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2942199" y="5798551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3386255" y="5798551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Oval 23"/>
                  <p:cNvSpPr/>
                  <p:nvPr/>
                </p:nvSpPr>
                <p:spPr>
                  <a:xfrm>
                    <a:off x="3830312" y="5803679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27" name="Straight Arrow Connector 26"/>
              <p:cNvCxnSpPr>
                <a:stCxn id="20" idx="0"/>
                <a:endCxn id="15" idx="4"/>
              </p:cNvCxnSpPr>
              <p:nvPr/>
            </p:nvCxnSpPr>
            <p:spPr>
              <a:xfrm flipV="1">
                <a:off x="2189470" y="5313969"/>
                <a:ext cx="888113" cy="4783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21" idx="0"/>
                <a:endCxn id="15" idx="4"/>
              </p:cNvCxnSpPr>
              <p:nvPr/>
            </p:nvCxnSpPr>
            <p:spPr>
              <a:xfrm flipV="1">
                <a:off x="2633526" y="5313969"/>
                <a:ext cx="444057" cy="4894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22" idx="0"/>
                <a:endCxn id="15" idx="4"/>
              </p:cNvCxnSpPr>
              <p:nvPr/>
            </p:nvCxnSpPr>
            <p:spPr>
              <a:xfrm flipV="1">
                <a:off x="3077582" y="5313969"/>
                <a:ext cx="1" cy="4856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23" idx="0"/>
                <a:endCxn id="15" idx="4"/>
              </p:cNvCxnSpPr>
              <p:nvPr/>
            </p:nvCxnSpPr>
            <p:spPr>
              <a:xfrm flipH="1" flipV="1">
                <a:off x="3077583" y="5313969"/>
                <a:ext cx="444055" cy="4856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24" idx="0"/>
                <a:endCxn id="15" idx="4"/>
              </p:cNvCxnSpPr>
              <p:nvPr/>
            </p:nvCxnSpPr>
            <p:spPr>
              <a:xfrm flipH="1" flipV="1">
                <a:off x="3077583" y="5313969"/>
                <a:ext cx="888112" cy="4908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stCxn id="15" idx="0"/>
              </p:cNvCxnSpPr>
              <p:nvPr/>
            </p:nvCxnSpPr>
            <p:spPr>
              <a:xfrm flipH="1" flipV="1">
                <a:off x="3077582" y="4195732"/>
                <a:ext cx="1" cy="4554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1117415" y="5743934"/>
                <a:ext cx="70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Helvetica Neue" charset="0"/>
                    <a:ea typeface="Helvetica Neue" charset="0"/>
                    <a:cs typeface="Helvetica Neue" charset="0"/>
                  </a:rPr>
                  <a:t>Input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181183" y="4238807"/>
                <a:ext cx="896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Helvetica Neue" charset="0"/>
                    <a:ea typeface="Helvetica Neue" charset="0"/>
                    <a:cs typeface="Helvetica Neue" charset="0"/>
                  </a:rPr>
                  <a:t>Output</a:t>
                </a: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551423" y="5822602"/>
              <a:ext cx="2886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Logistic Regression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58" y="0"/>
            <a:ext cx="10515600" cy="1325563"/>
          </a:xfrm>
        </p:spPr>
        <p:txBody>
          <a:bodyPr/>
          <a:lstStyle/>
          <a:p>
            <a:r>
              <a:rPr lang="en-US"/>
              <a:t>Deep Learning </a:t>
            </a:r>
            <a:r>
              <a:rPr lang="en-US">
                <a:sym typeface="Wingdings"/>
              </a:rPr>
              <a:t></a:t>
            </a:r>
            <a:r>
              <a:rPr lang="en-US"/>
              <a:t>Many </a:t>
            </a:r>
            <a:r>
              <a:rPr lang="en-US" dirty="0"/>
              <a:t>hidden layers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20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42" y="291637"/>
            <a:ext cx="10515600" cy="1325563"/>
          </a:xfrm>
        </p:spPr>
        <p:txBody>
          <a:bodyPr/>
          <a:lstStyle/>
          <a:p>
            <a:r>
              <a:rPr lang="en-US" dirty="0"/>
              <a:t>Convolutional Neural Networks: Exploiting Spatial Sparsity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234042" y="1771810"/>
            <a:ext cx="5210175" cy="5219701"/>
            <a:chOff x="609600" y="2209800"/>
            <a:chExt cx="5210175" cy="5219701"/>
          </a:xfrm>
        </p:grpSpPr>
        <p:pic>
          <p:nvPicPr>
            <p:cNvPr id="44" name="Picture 4" descr="http://www.oregon.gov/ODA/NRD/images/new_feature/river.jp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  <a:lum bright="9000" contrast="1000"/>
            </a:blip>
            <a:srcRect/>
            <a:stretch>
              <a:fillRect/>
            </a:stretch>
          </p:blipFill>
          <p:spPr bwMode="auto">
            <a:xfrm>
              <a:off x="609600" y="3657600"/>
              <a:ext cx="5210175" cy="3771901"/>
            </a:xfrm>
            <a:prstGeom prst="rect">
              <a:avLst/>
            </a:prstGeom>
            <a:noFill/>
          </p:spPr>
        </p:pic>
        <p:sp>
          <p:nvSpPr>
            <p:cNvPr id="45" name="Oval 4"/>
            <p:cNvSpPr/>
            <p:nvPr/>
          </p:nvSpPr>
          <p:spPr>
            <a:xfrm>
              <a:off x="838202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6" name="Oval 5"/>
            <p:cNvSpPr/>
            <p:nvPr/>
          </p:nvSpPr>
          <p:spPr>
            <a:xfrm>
              <a:off x="1447803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7" name="Oval 6"/>
            <p:cNvSpPr/>
            <p:nvPr/>
          </p:nvSpPr>
          <p:spPr>
            <a:xfrm>
              <a:off x="2057403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8" name="Oval 7"/>
            <p:cNvSpPr/>
            <p:nvPr/>
          </p:nvSpPr>
          <p:spPr>
            <a:xfrm>
              <a:off x="2667004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9" name="Oval 8"/>
            <p:cNvSpPr/>
            <p:nvPr/>
          </p:nvSpPr>
          <p:spPr>
            <a:xfrm>
              <a:off x="3276604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0" name="Oval 9"/>
            <p:cNvSpPr/>
            <p:nvPr/>
          </p:nvSpPr>
          <p:spPr>
            <a:xfrm>
              <a:off x="3886205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1" name="Oval 10"/>
            <p:cNvSpPr/>
            <p:nvPr/>
          </p:nvSpPr>
          <p:spPr>
            <a:xfrm>
              <a:off x="4495805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2" name="Oval 11"/>
            <p:cNvSpPr/>
            <p:nvPr/>
          </p:nvSpPr>
          <p:spPr>
            <a:xfrm>
              <a:off x="5105406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057403" y="22098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cxnSp>
          <p:nvCxnSpPr>
            <p:cNvPr id="54" name="Straight Connector 53"/>
            <p:cNvCxnSpPr>
              <a:stCxn id="48" idx="0"/>
              <a:endCxn id="56" idx="4"/>
            </p:cNvCxnSpPr>
            <p:nvPr/>
          </p:nvCxnSpPr>
          <p:spPr>
            <a:xfrm flipV="1">
              <a:off x="1082042" y="2697479"/>
              <a:ext cx="1219201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5" name="Straight Connector 54"/>
            <p:cNvCxnSpPr>
              <a:stCxn id="49" idx="0"/>
              <a:endCxn id="56" idx="4"/>
            </p:cNvCxnSpPr>
            <p:nvPr/>
          </p:nvCxnSpPr>
          <p:spPr>
            <a:xfrm flipV="1">
              <a:off x="1691643" y="2697479"/>
              <a:ext cx="609600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6" name="Straight Connector 55"/>
            <p:cNvCxnSpPr>
              <a:stCxn id="50" idx="0"/>
              <a:endCxn id="56" idx="4"/>
            </p:cNvCxnSpPr>
            <p:nvPr/>
          </p:nvCxnSpPr>
          <p:spPr>
            <a:xfrm flipV="1">
              <a:off x="2301243" y="2697479"/>
              <a:ext cx="0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7" name="Straight Connector 56"/>
            <p:cNvCxnSpPr>
              <a:stCxn id="51" idx="0"/>
              <a:endCxn id="56" idx="4"/>
            </p:cNvCxnSpPr>
            <p:nvPr/>
          </p:nvCxnSpPr>
          <p:spPr>
            <a:xfrm flipH="1" flipV="1">
              <a:off x="2301243" y="2697479"/>
              <a:ext cx="609601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8" name="Oval 4"/>
            <p:cNvSpPr/>
            <p:nvPr/>
          </p:nvSpPr>
          <p:spPr>
            <a:xfrm>
              <a:off x="838200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9" name="Oval 5"/>
            <p:cNvSpPr/>
            <p:nvPr/>
          </p:nvSpPr>
          <p:spPr>
            <a:xfrm>
              <a:off x="1447801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0" name="Oval 6"/>
            <p:cNvSpPr/>
            <p:nvPr/>
          </p:nvSpPr>
          <p:spPr>
            <a:xfrm>
              <a:off x="2057401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1" name="Oval 7"/>
            <p:cNvSpPr/>
            <p:nvPr/>
          </p:nvSpPr>
          <p:spPr>
            <a:xfrm>
              <a:off x="2667002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2" name="Oval 8"/>
            <p:cNvSpPr/>
            <p:nvPr/>
          </p:nvSpPr>
          <p:spPr>
            <a:xfrm>
              <a:off x="3276602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3" name="Oval 9"/>
            <p:cNvSpPr/>
            <p:nvPr/>
          </p:nvSpPr>
          <p:spPr>
            <a:xfrm>
              <a:off x="3886203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4" name="Oval 10"/>
            <p:cNvSpPr/>
            <p:nvPr/>
          </p:nvSpPr>
          <p:spPr>
            <a:xfrm>
              <a:off x="4495803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5" name="Oval 11"/>
            <p:cNvSpPr/>
            <p:nvPr/>
          </p:nvSpPr>
          <p:spPr>
            <a:xfrm>
              <a:off x="5105404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cxnSp>
          <p:nvCxnSpPr>
            <p:cNvPr id="66" name="Straight Connector 65"/>
            <p:cNvCxnSpPr>
              <a:stCxn id="78" idx="0"/>
              <a:endCxn id="56" idx="4"/>
            </p:cNvCxnSpPr>
            <p:nvPr/>
          </p:nvCxnSpPr>
          <p:spPr>
            <a:xfrm flipV="1">
              <a:off x="1082040" y="2697479"/>
              <a:ext cx="1219203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7" name="Straight Connector 66"/>
            <p:cNvCxnSpPr>
              <a:endCxn id="56" idx="4"/>
            </p:cNvCxnSpPr>
            <p:nvPr/>
          </p:nvCxnSpPr>
          <p:spPr>
            <a:xfrm flipV="1">
              <a:off x="1691641" y="2697479"/>
              <a:ext cx="609602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8" name="Straight Connector 67"/>
            <p:cNvCxnSpPr>
              <a:endCxn id="56" idx="4"/>
            </p:cNvCxnSpPr>
            <p:nvPr/>
          </p:nvCxnSpPr>
          <p:spPr>
            <a:xfrm flipV="1">
              <a:off x="2301241" y="2697479"/>
              <a:ext cx="2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9" name="Straight Connector 68"/>
            <p:cNvCxnSpPr>
              <a:endCxn id="56" idx="4"/>
            </p:cNvCxnSpPr>
            <p:nvPr/>
          </p:nvCxnSpPr>
          <p:spPr>
            <a:xfrm flipH="1" flipV="1">
              <a:off x="2301243" y="2697479"/>
              <a:ext cx="609599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70" name="Group 69"/>
            <p:cNvGrpSpPr/>
            <p:nvPr/>
          </p:nvGrpSpPr>
          <p:grpSpPr>
            <a:xfrm>
              <a:off x="2301243" y="2697479"/>
              <a:ext cx="3048003" cy="1493521"/>
              <a:chOff x="2301243" y="2697479"/>
              <a:chExt cx="3048003" cy="1493521"/>
            </a:xfrm>
          </p:grpSpPr>
          <p:cxnSp>
            <p:nvCxnSpPr>
              <p:cNvPr id="71" name="Straight Connector 70"/>
              <p:cNvCxnSpPr>
                <a:stCxn id="52" idx="0"/>
                <a:endCxn id="56" idx="4"/>
              </p:cNvCxnSpPr>
              <p:nvPr/>
            </p:nvCxnSpPr>
            <p:spPr>
              <a:xfrm flipH="1" flipV="1">
                <a:off x="2301243" y="2697479"/>
                <a:ext cx="1219201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2" name="Straight Connector 71"/>
              <p:cNvCxnSpPr>
                <a:stCxn id="53" idx="0"/>
                <a:endCxn id="56" idx="4"/>
              </p:cNvCxnSpPr>
              <p:nvPr/>
            </p:nvCxnSpPr>
            <p:spPr>
              <a:xfrm flipH="1" flipV="1">
                <a:off x="2301243" y="2697479"/>
                <a:ext cx="1828802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3" name="Straight Connector 72"/>
              <p:cNvCxnSpPr>
                <a:stCxn id="54" idx="0"/>
                <a:endCxn id="56" idx="4"/>
              </p:cNvCxnSpPr>
              <p:nvPr/>
            </p:nvCxnSpPr>
            <p:spPr>
              <a:xfrm flipH="1" flipV="1">
                <a:off x="2301243" y="2697479"/>
                <a:ext cx="2438402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4" name="Straight Connector 73"/>
              <p:cNvCxnSpPr>
                <a:stCxn id="55" idx="0"/>
                <a:endCxn id="56" idx="4"/>
              </p:cNvCxnSpPr>
              <p:nvPr/>
            </p:nvCxnSpPr>
            <p:spPr>
              <a:xfrm flipH="1" flipV="1">
                <a:off x="2301243" y="2697479"/>
                <a:ext cx="3048003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5" name="Straight Connector 74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1219199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6" name="Straight Connector 75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1828800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7" name="Straight Connector 76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2438400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8" name="Straight Connector 77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3048001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grpSp>
        <p:nvGrpSpPr>
          <p:cNvPr id="104" name="Group 103"/>
          <p:cNvGrpSpPr/>
          <p:nvPr/>
        </p:nvGrpSpPr>
        <p:grpSpPr>
          <a:xfrm>
            <a:off x="6726010" y="2114711"/>
            <a:ext cx="5210175" cy="4876800"/>
            <a:chOff x="6726010" y="2813958"/>
            <a:chExt cx="5210175" cy="4876800"/>
          </a:xfrm>
        </p:grpSpPr>
        <p:pic>
          <p:nvPicPr>
            <p:cNvPr id="81" name="Picture 4" descr="http://www.oregon.gov/ODA/NRD/images/new_feature/river.jp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  <a:lum bright="9000" contrast="1000"/>
            </a:blip>
            <a:srcRect/>
            <a:stretch>
              <a:fillRect/>
            </a:stretch>
          </p:blipFill>
          <p:spPr bwMode="auto">
            <a:xfrm>
              <a:off x="6726010" y="3918857"/>
              <a:ext cx="5210175" cy="3771901"/>
            </a:xfrm>
            <a:prstGeom prst="rect">
              <a:avLst/>
            </a:prstGeom>
            <a:noFill/>
          </p:spPr>
        </p:pic>
        <p:sp>
          <p:nvSpPr>
            <p:cNvPr id="82" name="Oval 81"/>
            <p:cNvSpPr/>
            <p:nvPr/>
          </p:nvSpPr>
          <p:spPr>
            <a:xfrm>
              <a:off x="7135585" y="2813958"/>
              <a:ext cx="487680" cy="48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754585" y="3880758"/>
              <a:ext cx="1219200" cy="1219200"/>
            </a:xfrm>
            <a:prstGeom prst="rect">
              <a:avLst/>
            </a:prstGeom>
            <a:noFill/>
            <a:ln w="571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364185" y="3931558"/>
              <a:ext cx="1219200" cy="1219200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973785" y="3880758"/>
              <a:ext cx="1219200" cy="1219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7745185" y="2813958"/>
              <a:ext cx="487680" cy="48767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8354785" y="2813958"/>
              <a:ext cx="487680" cy="487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6763293" y="3301637"/>
              <a:ext cx="1219200" cy="1798321"/>
              <a:chOff x="6754585" y="3301637"/>
              <a:chExt cx="1219200" cy="1798321"/>
            </a:xfrm>
          </p:grpSpPr>
          <p:cxnSp>
            <p:nvCxnSpPr>
              <p:cNvPr id="89" name="Straight Connector 88"/>
              <p:cNvCxnSpPr>
                <a:stCxn id="93" idx="4"/>
              </p:cNvCxnSpPr>
              <p:nvPr/>
            </p:nvCxnSpPr>
            <p:spPr>
              <a:xfrm flipH="1">
                <a:off x="6754585" y="3301637"/>
                <a:ext cx="624840" cy="5791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93" idx="4"/>
              </p:cNvCxnSpPr>
              <p:nvPr/>
            </p:nvCxnSpPr>
            <p:spPr>
              <a:xfrm flipH="1">
                <a:off x="6754585" y="3301637"/>
                <a:ext cx="624840" cy="17983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93" idx="4"/>
              </p:cNvCxnSpPr>
              <p:nvPr/>
            </p:nvCxnSpPr>
            <p:spPr>
              <a:xfrm>
                <a:off x="7379425" y="3301637"/>
                <a:ext cx="594360" cy="17983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93" idx="4"/>
              </p:cNvCxnSpPr>
              <p:nvPr/>
            </p:nvCxnSpPr>
            <p:spPr>
              <a:xfrm>
                <a:off x="7379425" y="3301637"/>
                <a:ext cx="594360" cy="5791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7364185" y="3271158"/>
              <a:ext cx="1219200" cy="1798321"/>
              <a:chOff x="533400" y="4526279"/>
              <a:chExt cx="1219200" cy="1798321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flipH="1">
                <a:off x="533400" y="4526279"/>
                <a:ext cx="624840" cy="5791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>
                <a:off x="533400" y="4526279"/>
                <a:ext cx="624840" cy="17983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1158240" y="4526279"/>
                <a:ext cx="594360" cy="17983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1158240" y="4526279"/>
                <a:ext cx="594360" cy="5791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/>
            <p:cNvGrpSpPr/>
            <p:nvPr/>
          </p:nvGrpSpPr>
          <p:grpSpPr>
            <a:xfrm>
              <a:off x="7973785" y="3271158"/>
              <a:ext cx="1219200" cy="1798321"/>
              <a:chOff x="533400" y="4526279"/>
              <a:chExt cx="1219200" cy="1798321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 flipH="1">
                <a:off x="533400" y="4526279"/>
                <a:ext cx="624840" cy="579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H="1">
                <a:off x="533400" y="4526279"/>
                <a:ext cx="624840" cy="17983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1158240" y="4526279"/>
                <a:ext cx="594360" cy="17983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1158240" y="4526279"/>
                <a:ext cx="594360" cy="579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/>
            <p:cNvCxnSpPr/>
            <p:nvPr/>
          </p:nvCxnSpPr>
          <p:spPr>
            <a:xfrm>
              <a:off x="9192985" y="4490358"/>
              <a:ext cx="2286000" cy="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7" name="Picture 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63" y="4575825"/>
            <a:ext cx="5382122" cy="2128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458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521290"/>
          </a:xfrm>
        </p:spPr>
        <p:txBody>
          <a:bodyPr/>
          <a:lstStyle/>
          <a:p>
            <a:r>
              <a:rPr lang="en-US" dirty="0"/>
              <a:t>Model the probability of a particular label:</a:t>
            </a:r>
            <a:endParaRPr lang="en-US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753" y="2687847"/>
            <a:ext cx="2451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741" y="2426028"/>
            <a:ext cx="4178300" cy="105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758" y="2662447"/>
            <a:ext cx="2565400" cy="546100"/>
          </a:xfrm>
          <a:prstGeom prst="rect">
            <a:avLst/>
          </a:prstGeom>
        </p:spPr>
      </p:pic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E4A1BBE2-508C-2444-A5A1-694B7C78D4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1290" y="4081696"/>
            <a:ext cx="5031670" cy="27074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E13C3F-2864-B944-8F8C-71D5E7B85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4413" y="4662704"/>
            <a:ext cx="3747301" cy="1019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0A9DFE3-08C3-644A-9A1A-21C400BE07C9}"/>
              </a:ext>
            </a:extLst>
          </p:cNvPr>
          <p:cNvGrpSpPr/>
          <p:nvPr/>
        </p:nvGrpSpPr>
        <p:grpSpPr>
          <a:xfrm>
            <a:off x="5064025" y="3146877"/>
            <a:ext cx="2111475" cy="702723"/>
            <a:chOff x="5058831" y="2536286"/>
            <a:chExt cx="2111475" cy="7027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CEAA6C-AAEF-3F42-88FD-B60EA4F75C5F}"/>
                </a:ext>
              </a:extLst>
            </p:cNvPr>
            <p:cNvSpPr txBox="1"/>
            <p:nvPr/>
          </p:nvSpPr>
          <p:spPr>
            <a:xfrm>
              <a:off x="5058831" y="2777344"/>
              <a:ext cx="2111475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</a:rPr>
                <a:t>Linear Model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36461469-A63D-9A4B-9DEC-41F631B04B1C}"/>
                </a:ext>
              </a:extLst>
            </p:cNvPr>
            <p:cNvSpPr/>
            <p:nvPr/>
          </p:nvSpPr>
          <p:spPr>
            <a:xfrm rot="5400000">
              <a:off x="5924179" y="2046092"/>
              <a:ext cx="333252" cy="1313639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29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024" y="233503"/>
            <a:ext cx="12267526" cy="1325563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AlexNet</a:t>
            </a:r>
            <a:r>
              <a:rPr lang="en-US" dirty="0"/>
              <a:t> (</a:t>
            </a:r>
            <a:r>
              <a:rPr lang="en-US" sz="3600" dirty="0" err="1">
                <a:solidFill>
                  <a:srgbClr val="0000FF"/>
                </a:solidFill>
              </a:rPr>
              <a:t>Krizhevsky</a:t>
            </a:r>
            <a:r>
              <a:rPr lang="en-US" sz="3600" dirty="0">
                <a:solidFill>
                  <a:srgbClr val="0000FF"/>
                </a:solidFill>
              </a:rPr>
              <a:t> et al., NIPS 2012</a:t>
            </a:r>
            <a:r>
              <a:rPr lang="en-US" dirty="0">
                <a:solidFill>
                  <a:srgbClr val="000000"/>
                </a:solidFill>
              </a:rPr>
              <a:t>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268" y="4609322"/>
            <a:ext cx="10515600" cy="1725962"/>
          </a:xfrm>
        </p:spPr>
        <p:txBody>
          <a:bodyPr/>
          <a:lstStyle/>
          <a:p>
            <a:r>
              <a:rPr lang="en-US" dirty="0"/>
              <a:t>Introduced in 2012, significantly outperformed state-of-the-art (top 5 error of 16% compared to runner-up with 26% error)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5182" y="1747778"/>
            <a:ext cx="8509705" cy="2502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88198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639550" cy="1325563"/>
          </a:xfrm>
        </p:spPr>
        <p:txBody>
          <a:bodyPr/>
          <a:lstStyle/>
          <a:p>
            <a:r>
              <a:rPr lang="en-US" dirty="0"/>
              <a:t>Improvement on ImageNet Benchmark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2007D13-A57B-B740-BCF3-56B09E1456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6693135"/>
              </p:ext>
            </p:extLst>
          </p:nvPr>
        </p:nvGraphicFramePr>
        <p:xfrm>
          <a:off x="1805228" y="125367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766C0B0-3E62-004C-B19A-D210800E7B7E}"/>
              </a:ext>
            </a:extLst>
          </p:cNvPr>
          <p:cNvSpPr txBox="1"/>
          <p:nvPr/>
        </p:nvSpPr>
        <p:spPr>
          <a:xfrm>
            <a:off x="9434533" y="5479084"/>
            <a:ext cx="99738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Super </a:t>
            </a:r>
            <a:br>
              <a:rPr lang="en-US" dirty="0"/>
            </a:br>
            <a:r>
              <a:rPr lang="en-US" dirty="0"/>
              <a:t>Human</a:t>
            </a:r>
          </a:p>
        </p:txBody>
      </p:sp>
    </p:spTree>
    <p:extLst>
      <p:ext uri="{BB962C8B-B14F-4D97-AF65-F5344CB8AC3E}">
        <p14:creationId xmlns:p14="http://schemas.microsoft.com/office/powerpoint/2010/main" val="17992397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Recurrent Neural Networks:</a:t>
            </a:r>
            <a:br>
              <a:rPr lang="en-US" b="1" dirty="0"/>
            </a:br>
            <a:r>
              <a:rPr lang="en-US" dirty="0"/>
              <a:t>Modeling Sequence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549" y="4559224"/>
            <a:ext cx="10515600" cy="1608365"/>
          </a:xfrm>
        </p:spPr>
        <p:txBody>
          <a:bodyPr>
            <a:normAutofit/>
          </a:bodyPr>
          <a:lstStyle/>
          <a:p>
            <a:r>
              <a:rPr lang="en-US" dirty="0"/>
              <a:t>input + previous output </a:t>
            </a:r>
            <a:r>
              <a:rPr lang="en-US" dirty="0">
                <a:sym typeface="Wingdings" pitchFamily="2" charset="2"/>
              </a:rPr>
              <a:t> new output</a:t>
            </a:r>
            <a:endParaRPr lang="en-US" dirty="0"/>
          </a:p>
          <a:p>
            <a:r>
              <a:rPr lang="en-US" dirty="0"/>
              <a:t>State of the art in modeling sequential data</a:t>
            </a:r>
          </a:p>
          <a:p>
            <a:pPr lvl="1"/>
            <a:r>
              <a:rPr lang="en-US" dirty="0"/>
              <a:t>speech recognition and machine translation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861" y="2155654"/>
            <a:ext cx="6153174" cy="161674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919261" y="2223325"/>
            <a:ext cx="5202405" cy="1806351"/>
            <a:chOff x="5663721" y="4445290"/>
            <a:chExt cx="6229862" cy="2163099"/>
          </a:xfrm>
        </p:grpSpPr>
        <p:sp>
          <p:nvSpPr>
            <p:cNvPr id="8" name="Rectangle 7"/>
            <p:cNvSpPr/>
            <p:nvPr/>
          </p:nvSpPr>
          <p:spPr>
            <a:xfrm>
              <a:off x="5663721" y="6208279"/>
              <a:ext cx="318123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The cat in the hat.</a:t>
              </a:r>
              <a:endParaRPr lang="en-US" sz="1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405514" y="4445290"/>
              <a:ext cx="3488069" cy="479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El </a:t>
              </a:r>
              <a:r>
                <a:rPr lang="en-US" sz="20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gato</a:t>
              </a:r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0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en</a:t>
              </a:r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el sombrero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898933" y="5323358"/>
              <a:ext cx="227993" cy="977462"/>
              <a:chOff x="5898933" y="5289331"/>
              <a:chExt cx="227993" cy="977462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94" name="Rounded Rectangle 93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95" name="Group 94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96" name="Oval 95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7" name="Oval 96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8" name="Oval 97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93" name="Straight Arrow Connector 92"/>
              <p:cNvCxnSpPr>
                <a:endCxn id="27" idx="2"/>
              </p:cNvCxnSpPr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6384432" y="5323358"/>
              <a:ext cx="227993" cy="977462"/>
              <a:chOff x="5898933" y="5289331"/>
              <a:chExt cx="227993" cy="977462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87" name="Rounded Rectangle 86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88" name="Group 87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89" name="Oval 88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86" name="Straight Arrow Connector 85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6820246" y="5323358"/>
              <a:ext cx="227993" cy="977462"/>
              <a:chOff x="5898933" y="5289331"/>
              <a:chExt cx="227993" cy="977462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80" name="Rounded Rectangle 79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81" name="Group 80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82" name="Oval 81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4" name="Oval 83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9" name="Straight Arrow Connector 78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7236481" y="5323358"/>
              <a:ext cx="227993" cy="977462"/>
              <a:chOff x="5898933" y="5289331"/>
              <a:chExt cx="227993" cy="97746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73" name="Rounded Rectangle 72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74" name="Group 73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75" name="Oval 74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6" name="Oval 75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7" name="Oval 76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2" name="Straight Arrow Connector 71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7770357" y="5323358"/>
              <a:ext cx="227993" cy="977462"/>
              <a:chOff x="5898933" y="5289331"/>
              <a:chExt cx="227993" cy="977462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66" name="Rounded Rectangle 65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7" name="Group 66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68" name="Oval 67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9" name="Oval 68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65" name="Straight Arrow Connector 64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27" idx="3"/>
              <a:endCxn id="58" idx="1"/>
            </p:cNvCxnSpPr>
            <p:nvPr/>
          </p:nvCxnSpPr>
          <p:spPr>
            <a:xfrm>
              <a:off x="6126926" y="5667587"/>
              <a:ext cx="2575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8" idx="3"/>
              <a:endCxn id="66" idx="1"/>
            </p:cNvCxnSpPr>
            <p:nvPr/>
          </p:nvCxnSpPr>
          <p:spPr>
            <a:xfrm>
              <a:off x="6612425" y="5667587"/>
              <a:ext cx="207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66" idx="3"/>
              <a:endCxn id="74" idx="1"/>
            </p:cNvCxnSpPr>
            <p:nvPr/>
          </p:nvCxnSpPr>
          <p:spPr>
            <a:xfrm>
              <a:off x="7048239" y="5667587"/>
              <a:ext cx="1882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74" idx="3"/>
              <a:endCxn id="82" idx="1"/>
            </p:cNvCxnSpPr>
            <p:nvPr/>
          </p:nvCxnSpPr>
          <p:spPr>
            <a:xfrm>
              <a:off x="7464474" y="5667587"/>
              <a:ext cx="3058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8520093" y="4875373"/>
              <a:ext cx="227993" cy="969776"/>
              <a:chOff x="5898933" y="5008014"/>
              <a:chExt cx="227993" cy="96977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59" name="Rounded Rectangle 58"/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61" name="Oval 60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2" name="Oval 61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3" name="Oval 62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58" name="Straight Arrow Connector 57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9044259" y="4875373"/>
              <a:ext cx="227993" cy="969776"/>
              <a:chOff x="5981577" y="5008014"/>
              <a:chExt cx="227993" cy="969776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5981577" y="5289333"/>
                <a:ext cx="227993" cy="688457"/>
                <a:chOff x="6279302" y="4596870"/>
                <a:chExt cx="338959" cy="1023535"/>
              </a:xfrm>
            </p:grpSpPr>
            <p:sp>
              <p:nvSpPr>
                <p:cNvPr id="52" name="Rounded Rectangle 51"/>
                <p:cNvSpPr/>
                <p:nvPr/>
              </p:nvSpPr>
              <p:spPr>
                <a:xfrm>
                  <a:off x="6279302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6333365" y="4690401"/>
                  <a:ext cx="230832" cy="836474"/>
                  <a:chOff x="6321539" y="4714938"/>
                  <a:chExt cx="230832" cy="836474"/>
                </a:xfrm>
              </p:grpSpPr>
              <p:sp>
                <p:nvSpPr>
                  <p:cNvPr id="54" name="Oval 53"/>
                  <p:cNvSpPr/>
                  <p:nvPr/>
                </p:nvSpPr>
                <p:spPr>
                  <a:xfrm>
                    <a:off x="6321539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5" name="Oval 54"/>
                  <p:cNvSpPr/>
                  <p:nvPr/>
                </p:nvSpPr>
                <p:spPr>
                  <a:xfrm>
                    <a:off x="6321539" y="501776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>
                    <a:off x="6321539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6095573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9527494" y="4875373"/>
              <a:ext cx="227993" cy="969776"/>
              <a:chOff x="5898933" y="5008014"/>
              <a:chExt cx="227993" cy="969776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47" name="Oval 46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9" name="Oval 48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9952893" y="4875373"/>
              <a:ext cx="227993" cy="969775"/>
              <a:chOff x="5898933" y="5008014"/>
              <a:chExt cx="227993" cy="969775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38" name="Rounded Rectangle 37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40" name="Oval 39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10721601" y="4875373"/>
              <a:ext cx="227993" cy="969775"/>
              <a:chOff x="5898933" y="5008014"/>
              <a:chExt cx="227993" cy="969775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33" name="Oval 32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4" name="Oval 33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5" name="Oval 34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30" name="Straight Arrow Connector 29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/>
            <p:cNvCxnSpPr/>
            <p:nvPr/>
          </p:nvCxnSpPr>
          <p:spPr>
            <a:xfrm>
              <a:off x="8748085" y="5500921"/>
              <a:ext cx="296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9272251" y="5500921"/>
              <a:ext cx="2552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9755487" y="5500919"/>
              <a:ext cx="197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10180886" y="5500919"/>
              <a:ext cx="5407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82" idx="3"/>
            </p:cNvCxnSpPr>
            <p:nvPr/>
          </p:nvCxnSpPr>
          <p:spPr>
            <a:xfrm flipV="1">
              <a:off x="7998350" y="5500919"/>
              <a:ext cx="521743" cy="16666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80843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Improvements in Machine Translation &amp;</a:t>
            </a:r>
            <a:br>
              <a:rPr lang="en-US" dirty="0"/>
            </a:br>
            <a:r>
              <a:rPr lang="en-US" dirty="0"/>
              <a:t>Automatic Speech Recognition</a:t>
            </a:r>
          </a:p>
        </p:txBody>
      </p:sp>
      <p:pic>
        <p:nvPicPr>
          <p:cNvPr id="5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29498" y="2172790"/>
            <a:ext cx="5988566" cy="3887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463" y="2172790"/>
            <a:ext cx="5483035" cy="402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9808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689D9-3EAB-224F-83CC-A4C99B4F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in Text to Speech (TTS)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4F5B4-3D01-5747-9442-81A1650EB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726" y="1907290"/>
            <a:ext cx="7710962" cy="39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228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Interested in Deep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RISE Lab Deep Learning Overview:</a:t>
            </a:r>
          </a:p>
          <a:p>
            <a:pPr lvl="1"/>
            <a:r>
              <a:rPr lang="en-US" dirty="0">
                <a:hlinkClick r:id="rId2"/>
              </a:rPr>
              <a:t>https://ucbrise.github.io/cs294-rise-fa16/deep_learning.html</a:t>
            </a:r>
            <a:endParaRPr lang="en-US" dirty="0"/>
          </a:p>
          <a:p>
            <a:r>
              <a:rPr lang="en-US" dirty="0">
                <a:hlinkClick r:id="rId3"/>
              </a:rPr>
              <a:t>TensorFlow Python Tutorial</a:t>
            </a:r>
            <a:endParaRPr lang="en-US" dirty="0"/>
          </a:p>
          <a:p>
            <a:r>
              <a:rPr lang="en-US" dirty="0"/>
              <a:t>Stanford CS231 Labs</a:t>
            </a:r>
          </a:p>
          <a:p>
            <a:pPr lvl="1"/>
            <a:r>
              <a:rPr lang="en-US" dirty="0">
                <a:hlinkClick r:id="rId4"/>
              </a:rPr>
              <a:t>http://cs231n.github.io/linear-classify/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http://cs231n.github.io/optimization-1/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http://cs231n.github.io/optimization-2/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0272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3D72-F92E-164D-850C-9409EF73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5A1DA-2011-DE4E-BA33-47EB7B39A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29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8B51-D9AF-BF49-A367-544389B1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the Logistic Model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1DD3AF3-053B-5044-933F-01EC9D65E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695575"/>
          </a:xfrm>
        </p:spPr>
        <p:txBody>
          <a:bodyPr/>
          <a:lstStyle/>
          <a:p>
            <a:r>
              <a:rPr lang="en-US" dirty="0"/>
              <a:t>Model the “log odds” as a linear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CAD0F-D4C5-994A-AB43-BAB7EE74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584" y="2210954"/>
            <a:ext cx="40386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05557-9CF4-7C4D-88C8-B7D0F89C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126" y="2807854"/>
            <a:ext cx="292100" cy="1016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BE7803C-2F52-174F-9C69-92406FE6B162}"/>
              </a:ext>
            </a:extLst>
          </p:cNvPr>
          <p:cNvGrpSpPr/>
          <p:nvPr/>
        </p:nvGrpSpPr>
        <p:grpSpPr>
          <a:xfrm>
            <a:off x="5782584" y="3524578"/>
            <a:ext cx="4030290" cy="570034"/>
            <a:chOff x="7182390" y="5320551"/>
            <a:chExt cx="3459236" cy="5700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AACAF4-D8C0-6142-BEBF-BBDD517384EE}"/>
                </a:ext>
              </a:extLst>
            </p:cNvPr>
            <p:cNvSpPr txBox="1"/>
            <p:nvPr/>
          </p:nvSpPr>
          <p:spPr>
            <a:xfrm>
              <a:off x="8326875" y="5490475"/>
              <a:ext cx="1317990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</a:rPr>
                <a:t>Log odds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ADD0CE39-63F8-5747-8082-6B9D6D7928DD}"/>
                </a:ext>
              </a:extLst>
            </p:cNvPr>
            <p:cNvSpPr/>
            <p:nvPr/>
          </p:nvSpPr>
          <p:spPr>
            <a:xfrm rot="16200000">
              <a:off x="8780671" y="3722270"/>
              <a:ext cx="262673" cy="3459236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AC0D987-786A-A64F-850B-3211317CA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668" y="2611004"/>
            <a:ext cx="1435100" cy="4953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50C8BF1-B96D-B74C-840E-377CEAE6F9CC}"/>
              </a:ext>
            </a:extLst>
          </p:cNvPr>
          <p:cNvGrpSpPr/>
          <p:nvPr/>
        </p:nvGrpSpPr>
        <p:grpSpPr>
          <a:xfrm>
            <a:off x="3262970" y="3138239"/>
            <a:ext cx="1321398" cy="956373"/>
            <a:chOff x="3714914" y="3750813"/>
            <a:chExt cx="1321398" cy="9563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ABE826-5262-B84B-B3C8-A53DB379F574}"/>
                </a:ext>
              </a:extLst>
            </p:cNvPr>
            <p:cNvSpPr txBox="1"/>
            <p:nvPr/>
          </p:nvSpPr>
          <p:spPr>
            <a:xfrm>
              <a:off x="3888940" y="3999300"/>
              <a:ext cx="973343" cy="70788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</a:rPr>
                <a:t>Linear</a:t>
              </a:r>
              <a:br>
                <a:rPr lang="en-US" sz="2000" b="1" dirty="0">
                  <a:solidFill>
                    <a:srgbClr val="7030A0"/>
                  </a:solidFill>
                </a:rPr>
              </a:br>
              <a:r>
                <a:rPr lang="en-US" sz="2000" b="1" dirty="0">
                  <a:solidFill>
                    <a:srgbClr val="7030A0"/>
                  </a:solidFill>
                </a:rPr>
                <a:t>Model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771ADC82-9B83-0840-8309-FAC5339927D5}"/>
                </a:ext>
              </a:extLst>
            </p:cNvPr>
            <p:cNvSpPr/>
            <p:nvPr/>
          </p:nvSpPr>
          <p:spPr>
            <a:xfrm rot="16200000">
              <a:off x="4201319" y="3264408"/>
              <a:ext cx="348587" cy="1321398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A729243-D82F-694B-A7BE-9DB0175A4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005" y="5974585"/>
            <a:ext cx="8331200" cy="431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993970-4040-CC4A-8A79-88DD74289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924" y="4317565"/>
            <a:ext cx="914400" cy="20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1512B04-3651-F64A-A6BE-CCB4C7E4D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1612" y="4995151"/>
            <a:ext cx="901700" cy="203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4973EB7-19CC-574B-8D06-2B2B82FF36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6291" y="5814268"/>
            <a:ext cx="1054100" cy="20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4242E4-755C-6044-A6CA-B85AC50B20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8150" y="6558790"/>
            <a:ext cx="1511300" cy="190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E75C63-C5F2-6E43-8DD9-9285E6C30E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5281" y="4476872"/>
            <a:ext cx="2730500" cy="419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18D984E-5566-544D-A879-305074D2B6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50746" y="4463188"/>
            <a:ext cx="5105400" cy="431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374ED7-C43D-1649-B795-F827F48235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35281" y="5203971"/>
            <a:ext cx="2730500" cy="419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E5AEBA6-D086-CF44-A0C1-7A3CA37E66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35592" y="5148532"/>
            <a:ext cx="5105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8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8B51-D9AF-BF49-A367-544389B1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the Logistic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CAD0F-D4C5-994A-AB43-BAB7EE74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20" y="1910239"/>
            <a:ext cx="40386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05557-9CF4-7C4D-88C8-B7D0F89C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990" y="2507139"/>
            <a:ext cx="292100" cy="10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D9CCE-5934-1246-8120-1027DA8FF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990" y="3550920"/>
            <a:ext cx="5219700" cy="1295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DBBFAD-FF43-874E-ACDD-C841DCA1E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5191601"/>
            <a:ext cx="6680200" cy="116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C0D987-786A-A64F-850B-3211317CA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960" y="2259489"/>
            <a:ext cx="1435100" cy="495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4332C5-9B3A-6A47-AA4F-142602E9E2A4}"/>
              </a:ext>
            </a:extLst>
          </p:cNvPr>
          <p:cNvSpPr txBox="1"/>
          <p:nvPr/>
        </p:nvSpPr>
        <p:spPr>
          <a:xfrm>
            <a:off x="918061" y="4846320"/>
            <a:ext cx="39549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Taking the exponent of both sides</a:t>
            </a:r>
          </a:p>
        </p:txBody>
      </p:sp>
    </p:spTree>
    <p:extLst>
      <p:ext uri="{BB962C8B-B14F-4D97-AF65-F5344CB8AC3E}">
        <p14:creationId xmlns:p14="http://schemas.microsoft.com/office/powerpoint/2010/main" val="22972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54521</TotalTime>
  <Words>2348</Words>
  <Application>Microsoft Macintosh PowerPoint</Application>
  <PresentationFormat>Widescreen</PresentationFormat>
  <Paragraphs>659</Paragraphs>
  <Slides>76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90" baseType="lpstr">
      <vt:lpstr>Arial</vt:lpstr>
      <vt:lpstr>Calibri</vt:lpstr>
      <vt:lpstr>Century Gothic</vt:lpstr>
      <vt:lpstr>Consolas</vt:lpstr>
      <vt:lpstr>Courier New</vt:lpstr>
      <vt:lpstr>Helvetica Neue</vt:lpstr>
      <vt:lpstr>Helvetica Neue Condensed Black</vt:lpstr>
      <vt:lpstr>Helvetica Neue Light</vt:lpstr>
      <vt:lpstr>Mangal</vt:lpstr>
      <vt:lpstr>Monaco</vt:lpstr>
      <vt:lpstr>Times</vt:lpstr>
      <vt:lpstr>Wingdings</vt:lpstr>
      <vt:lpstr>1_Office Theme</vt:lpstr>
      <vt:lpstr>Custom Theme</vt:lpstr>
      <vt:lpstr>Classification &amp; Logistic Regression &amp; maybe deep learning</vt:lpstr>
      <vt:lpstr>Previously…</vt:lpstr>
      <vt:lpstr>Classification</vt:lpstr>
      <vt:lpstr>Taxonomy of Machine Learning</vt:lpstr>
      <vt:lpstr>Classification</vt:lpstr>
      <vt:lpstr>Defining a New Model for Classification</vt:lpstr>
      <vt:lpstr>Logistic Regression</vt:lpstr>
      <vt:lpstr>Motivation for the Logistic Model</vt:lpstr>
      <vt:lpstr>Motivation for the Logistic Model</vt:lpstr>
      <vt:lpstr>Motivation for the Logistic Model</vt:lpstr>
      <vt:lpstr>Motivation for the Logistic Model</vt:lpstr>
      <vt:lpstr>The Logistic Regression Model</vt:lpstr>
      <vt:lpstr>Defining the Loss</vt:lpstr>
      <vt:lpstr>Could we use the Squared Loss</vt:lpstr>
      <vt:lpstr>Could we use the Squared Loss</vt:lpstr>
      <vt:lpstr>Defining the  Cross Entropy Loss</vt:lpstr>
      <vt:lpstr>Loss Function</vt:lpstr>
      <vt:lpstr>Loss Function</vt:lpstr>
      <vt:lpstr>Kullback–Leibler (KL) Divergence</vt:lpstr>
      <vt:lpstr>Loss Function</vt:lpstr>
      <vt:lpstr>Loss Function</vt:lpstr>
      <vt:lpstr>Loss Function</vt:lpstr>
      <vt:lpstr>Loss Function</vt:lpstr>
      <vt:lpstr>Loss Function</vt:lpstr>
      <vt:lpstr>Loss Function</vt:lpstr>
      <vt:lpstr>Loss Function</vt:lpstr>
      <vt:lpstr>Loss Function</vt:lpstr>
      <vt:lpstr>The Loss for Logistic Regression</vt:lpstr>
      <vt:lpstr>Convexity Using Pictures</vt:lpstr>
      <vt:lpstr>PowerPoint Presentation</vt:lpstr>
      <vt:lpstr>PowerPoint Presentation</vt:lpstr>
      <vt:lpstr>PowerPoint Presentation</vt:lpstr>
      <vt:lpstr>PowerPoint Presentation</vt:lpstr>
      <vt:lpstr>Linearly Separable Data</vt:lpstr>
      <vt:lpstr>Adding Regularization to  Logistic Regression</vt:lpstr>
      <vt:lpstr>Minimize the Loss</vt:lpstr>
      <vt:lpstr>Logistic Loss Function</vt:lpstr>
      <vt:lpstr>Logistic Loss Function</vt:lpstr>
      <vt:lpstr>Logistic Loss Function</vt:lpstr>
      <vt:lpstr>Logistic Loss Function</vt:lpstr>
      <vt:lpstr>Logistic Loss Function</vt:lpstr>
      <vt:lpstr>The Gradient Descent Algorithm</vt:lpstr>
      <vt:lpstr>Gradient Descent for Logistic Regression</vt:lpstr>
      <vt:lpstr>Stochastic Gradient Descent</vt:lpstr>
      <vt:lpstr>Stochastic Gradient Descent</vt:lpstr>
      <vt:lpstr>Stochastic Gradient Descent</vt:lpstr>
      <vt:lpstr>PowerPoint Presentation</vt:lpstr>
      <vt:lpstr>Gradient Descent </vt:lpstr>
      <vt:lpstr>Stochastic Gradient  Descent </vt:lpstr>
      <vt:lpstr>Logistic Regression in Scikit Learn</vt:lpstr>
      <vt:lpstr>Python Demo!</vt:lpstr>
      <vt:lpstr>Attendance Quiz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Python Demo!</vt:lpstr>
      <vt:lpstr>PowerPoint Presentation</vt:lpstr>
      <vt:lpstr>Logistic Regression as a “Neuron”</vt:lpstr>
      <vt:lpstr>Logistic Regression: Strengths and Limitations</vt:lpstr>
      <vt:lpstr>Feature Engineering</vt:lpstr>
      <vt:lpstr>Composition Linear Models and  Nonlinearities</vt:lpstr>
      <vt:lpstr>Composition Linear Models and  Nonlinearities</vt:lpstr>
      <vt:lpstr>Neural Networks</vt:lpstr>
      <vt:lpstr>Deep Learning Many hidden layers …</vt:lpstr>
      <vt:lpstr>Convolutional Neural Networks: Exploiting Spatial Sparsity</vt:lpstr>
      <vt:lpstr>Example: AlexNet (Krizhevsky et al., NIPS 2012)</vt:lpstr>
      <vt:lpstr>Improvement on ImageNet Benchmark</vt:lpstr>
      <vt:lpstr>Recurrent Neural Networks: Modeling Sequence Structure</vt:lpstr>
      <vt:lpstr>Improvements in Machine Translation &amp; Automatic Speech Recognition</vt:lpstr>
      <vt:lpstr>State of the art in Text to Speech (TTS)</vt:lpstr>
      <vt:lpstr>Interested in Deep Learning?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1290</cp:revision>
  <cp:lastPrinted>2018-04-03T17:29:56Z</cp:lastPrinted>
  <dcterms:created xsi:type="dcterms:W3CDTF">2016-06-11T00:34:45Z</dcterms:created>
  <dcterms:modified xsi:type="dcterms:W3CDTF">2018-05-01T05:16:28Z</dcterms:modified>
</cp:coreProperties>
</file>